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998" r:id="rId2"/>
    <p:sldId id="999" r:id="rId3"/>
    <p:sldId id="1022" r:id="rId4"/>
    <p:sldId id="1016" r:id="rId5"/>
    <p:sldId id="940" r:id="rId6"/>
    <p:sldId id="1017" r:id="rId7"/>
    <p:sldId id="1001" r:id="rId8"/>
    <p:sldId id="1028" r:id="rId9"/>
    <p:sldId id="1018" r:id="rId10"/>
    <p:sldId id="1023" r:id="rId11"/>
    <p:sldId id="1019" r:id="rId12"/>
    <p:sldId id="974" r:id="rId13"/>
    <p:sldId id="992" r:id="rId14"/>
    <p:sldId id="889" r:id="rId15"/>
    <p:sldId id="1020" r:id="rId16"/>
    <p:sldId id="896" r:id="rId17"/>
    <p:sldId id="1003" r:id="rId18"/>
    <p:sldId id="1024" r:id="rId19"/>
    <p:sldId id="910" r:id="rId20"/>
    <p:sldId id="911" r:id="rId21"/>
    <p:sldId id="923" r:id="rId22"/>
    <p:sldId id="1026" r:id="rId23"/>
    <p:sldId id="1009" r:id="rId24"/>
    <p:sldId id="1027" r:id="rId25"/>
    <p:sldId id="1021" r:id="rId26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4265">
          <p15:clr>
            <a:srgbClr val="A4A3A4"/>
          </p15:clr>
        </p15:guide>
        <p15:guide id="4" orient="horz" pos="3377">
          <p15:clr>
            <a:srgbClr val="A4A3A4"/>
          </p15:clr>
        </p15:guide>
        <p15:guide id="5" orient="horz">
          <p15:clr>
            <a:srgbClr val="A4A3A4"/>
          </p15:clr>
        </p15:guide>
        <p15:guide id="6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7" userDrawn="1">
          <p15:clr>
            <a:srgbClr val="A4A3A4"/>
          </p15:clr>
        </p15:guide>
        <p15:guide id="2" pos="2279" userDrawn="1">
          <p15:clr>
            <a:srgbClr val="A4A3A4"/>
          </p15:clr>
        </p15:guide>
        <p15:guide id="3" orient="horz" pos="2742" userDrawn="1">
          <p15:clr>
            <a:srgbClr val="A4A3A4"/>
          </p15:clr>
        </p15:guide>
        <p15:guide id="4" pos="2260" userDrawn="1">
          <p15:clr>
            <a:srgbClr val="A4A3A4"/>
          </p15:clr>
        </p15:guide>
        <p15:guide id="5" orient="horz" pos="2925" userDrawn="1">
          <p15:clr>
            <a:srgbClr val="A4A3A4"/>
          </p15:clr>
        </p15:guide>
        <p15:guide id="6" orient="horz" pos="2908" userDrawn="1">
          <p15:clr>
            <a:srgbClr val="A4A3A4"/>
          </p15:clr>
        </p15:guide>
        <p15:guide id="7" pos="2205" userDrawn="1">
          <p15:clr>
            <a:srgbClr val="A4A3A4"/>
          </p15:clr>
        </p15:guide>
        <p15:guide id="8" pos="2189" userDrawn="1">
          <p15:clr>
            <a:srgbClr val="A4A3A4"/>
          </p15:clr>
        </p15:guide>
        <p15:guide id="9" orient="horz" pos="2777" userDrawn="1">
          <p15:clr>
            <a:srgbClr val="A4A3A4"/>
          </p15:clr>
        </p15:guide>
        <p15:guide id="10" orient="horz" pos="2760" userDrawn="1">
          <p15:clr>
            <a:srgbClr val="A4A3A4"/>
          </p15:clr>
        </p15:guide>
        <p15:guide id="11" orient="horz" pos="2945" userDrawn="1">
          <p15:clr>
            <a:srgbClr val="A4A3A4"/>
          </p15:clr>
        </p15:guide>
        <p15:guide id="12" orient="horz" pos="2928" userDrawn="1">
          <p15:clr>
            <a:srgbClr val="A4A3A4"/>
          </p15:clr>
        </p15:guide>
        <p15:guide id="13" pos="2299" userDrawn="1">
          <p15:clr>
            <a:srgbClr val="A4A3A4"/>
          </p15:clr>
        </p15:guide>
        <p15:guide id="14" pos="2282" userDrawn="1">
          <p15:clr>
            <a:srgbClr val="A4A3A4"/>
          </p15:clr>
        </p15:guide>
        <p15:guide id="15" pos="2224" userDrawn="1">
          <p15:clr>
            <a:srgbClr val="A4A3A4"/>
          </p15:clr>
        </p15:guide>
        <p15:guide id="16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e Salomon" initials="MS" lastIdx="4" clrIdx="0"/>
  <p:cmAuthor id="7" name="Kerstin Österberg" initials="KÖ" lastIdx="1" clrIdx="7">
    <p:extLst>
      <p:ext uri="{19B8F6BF-5375-455C-9EA6-DF929625EA0E}">
        <p15:presenceInfo xmlns:p15="http://schemas.microsoft.com/office/powerpoint/2012/main" userId="Kerstin Österberg" providerId="None"/>
      </p:ext>
    </p:extLst>
  </p:cmAuthor>
  <p:cmAuthor id="1" name="jsimmons" initials="j" lastIdx="0" clrIdx="1"/>
  <p:cmAuthor id="2" name="Mayaen, Bryan" initials="BM" lastIdx="30" clrIdx="2"/>
  <p:cmAuthor id="3" name="jsimmons" initials="JS" lastIdx="3" clrIdx="3"/>
  <p:cmAuthor id="4" name="jyantosh" initials="j" lastIdx="1" clrIdx="4"/>
  <p:cmAuthor id="5" name="Sklar, Elizabeth" initials="SE" lastIdx="34" clrIdx="5">
    <p:extLst/>
  </p:cmAuthor>
  <p:cmAuthor id="6" name="Beech, Sarah" initials="BS" lastIdx="3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BEFFDA"/>
    <a:srgbClr val="CCCCFF"/>
    <a:srgbClr val="D9D9D9"/>
    <a:srgbClr val="25A5FF"/>
    <a:srgbClr val="FFB81C"/>
    <a:srgbClr val="FDD16D"/>
    <a:srgbClr val="9933FF"/>
    <a:srgbClr val="CC99FF"/>
    <a:srgbClr val="132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6" autoAdjust="0"/>
    <p:restoredTop sz="90559" autoAdjust="0"/>
  </p:normalViewPr>
  <p:slideViewPr>
    <p:cSldViewPr snapToObjects="1">
      <p:cViewPr varScale="1">
        <p:scale>
          <a:sx n="58" d="100"/>
          <a:sy n="58" d="100"/>
        </p:scale>
        <p:origin x="998" y="58"/>
      </p:cViewPr>
      <p:guideLst>
        <p:guide orient="horz" pos="2160"/>
        <p:guide pos="2880"/>
        <p:guide pos="4265"/>
        <p:guide orient="horz" pos="3377"/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122"/>
    </p:cViewPr>
  </p:sorterViewPr>
  <p:notesViewPr>
    <p:cSldViewPr snapToObjects="1">
      <p:cViewPr varScale="1">
        <p:scale>
          <a:sx n="87" d="100"/>
          <a:sy n="87" d="100"/>
        </p:scale>
        <p:origin x="3832" y="52"/>
      </p:cViewPr>
      <p:guideLst>
        <p:guide orient="horz" pos="2757"/>
        <p:guide pos="2279"/>
        <p:guide orient="horz" pos="2742"/>
        <p:guide pos="2260"/>
        <p:guide orient="horz" pos="2925"/>
        <p:guide orient="horz" pos="2908"/>
        <p:guide pos="2205"/>
        <p:guide pos="2189"/>
        <p:guide orient="horz" pos="2777"/>
        <p:guide orient="horz" pos="2760"/>
        <p:guide orient="horz" pos="2945"/>
        <p:guide orient="horz" pos="2928"/>
        <p:guide pos="2299"/>
        <p:guide pos="2282"/>
        <p:guide pos="2224"/>
        <p:guide pos="2208"/>
      </p:guideLst>
    </p:cSldViewPr>
  </p:notesViewPr>
  <p:gridSpacing cx="76330" cy="7633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63828539779464"/>
          <c:y val="0.45168922278344342"/>
          <c:w val="0.68230707017336578"/>
          <c:h val="0.446229118101303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Yes, I have provided care for someone in the past.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2.6493885429127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C5-4F4A-BB64-D578ADFFA236}"/>
                </c:ext>
              </c:extLst>
            </c:dLbl>
            <c:dLbl>
              <c:idx val="2"/>
              <c:layout>
                <c:manualLayout>
                  <c:x val="0"/>
                  <c:y val="-2.060635533376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C5-4F4A-BB64-D578ADFFA2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IN" sz="1200" b="0" i="0" u="none" strike="noStrike" kern="1200" baseline="0">
                    <a:solidFill>
                      <a:srgbClr val="002B49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Total Caregivers</c:v>
                </c:pt>
                <c:pt idx="1">
                  <c:v>Male (A)</c:v>
                </c:pt>
                <c:pt idx="2">
                  <c:v>Female (B)</c:v>
                </c:pt>
                <c:pt idx="3">
                  <c:v>Millennials (C)</c:v>
                </c:pt>
                <c:pt idx="4">
                  <c:v>Gen Xers (D)</c:v>
                </c:pt>
                <c:pt idx="5">
                  <c:v>Boomers (E)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0.59</c:v>
                </c:pt>
                <c:pt idx="1">
                  <c:v>0.56999999999999995</c:v>
                </c:pt>
                <c:pt idx="2">
                  <c:v>0.6</c:v>
                </c:pt>
                <c:pt idx="3">
                  <c:v>0.52</c:v>
                </c:pt>
                <c:pt idx="4">
                  <c:v>0.5</c:v>
                </c:pt>
                <c:pt idx="5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6-464B-8F27-2A6D7489710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Yes, I am currently a caregiver / providing care for someone.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IN" sz="1200" b="0" i="0" u="none" strike="noStrike" kern="1200" baseline="0">
                    <a:solidFill>
                      <a:srgbClr val="002B49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Total Caregivers</c:v>
                </c:pt>
                <c:pt idx="1">
                  <c:v>Male (A)</c:v>
                </c:pt>
                <c:pt idx="2">
                  <c:v>Female (B)</c:v>
                </c:pt>
                <c:pt idx="3">
                  <c:v>Millennials (C)</c:v>
                </c:pt>
                <c:pt idx="4">
                  <c:v>Gen Xers (D)</c:v>
                </c:pt>
                <c:pt idx="5">
                  <c:v>Boomers (E)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6"/>
                <c:pt idx="0">
                  <c:v>0.46</c:v>
                </c:pt>
                <c:pt idx="1">
                  <c:v>0.49</c:v>
                </c:pt>
                <c:pt idx="2">
                  <c:v>0.44</c:v>
                </c:pt>
                <c:pt idx="3">
                  <c:v>0.53</c:v>
                </c:pt>
                <c:pt idx="4">
                  <c:v>0.55000000000000004</c:v>
                </c:pt>
                <c:pt idx="5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66-464B-8F27-2A6D748971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33435136"/>
        <c:axId val="233436672"/>
      </c:barChart>
      <c:catAx>
        <c:axId val="233435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33436672"/>
        <c:crosses val="autoZero"/>
        <c:auto val="1"/>
        <c:lblAlgn val="ctr"/>
        <c:lblOffset val="100"/>
        <c:noMultiLvlLbl val="0"/>
      </c:catAx>
      <c:valAx>
        <c:axId val="233436672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233435136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1.913018490580904E-2"/>
          <c:y val="0.56306576208861747"/>
          <c:w val="0.20424780483735297"/>
          <c:h val="0.33927749806858876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explosion val="25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87B-4D60-A31D-44E9C60467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587B-4D60-A31D-44E9C60467E2}"/>
              </c:ext>
            </c:extLst>
          </c:dPt>
          <c:dLbls>
            <c:dLbl>
              <c:idx val="0"/>
              <c:layout>
                <c:manualLayout>
                  <c:x val="-0.18962417862784406"/>
                  <c:y val="5.18623451626579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088427918484568"/>
                      <c:h val="0.295783726179972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87B-4D60-A31D-44E9C60467E2}"/>
                </c:ext>
              </c:extLst>
            </c:dLbl>
            <c:dLbl>
              <c:idx val="1"/>
              <c:layout>
                <c:manualLayout>
                  <c:x val="0.16943342118283805"/>
                  <c:y val="8.9178287822709091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rgbClr val="1F3D4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00996974072615"/>
                      <c:h val="0.26776976933389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87B-4D60-A31D-44E9C60467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Yes, it was discussed/ 
planned</c:v>
                </c:pt>
                <c:pt idx="1">
                  <c:v>No, it was not discussed and completely unexpected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7B-4D60-A31D-44E9C60467E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345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explosion val="25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E39-45F0-9DDB-EC36F65020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AE39-45F0-9DDB-EC36F650206E}"/>
              </c:ext>
            </c:extLst>
          </c:dPt>
          <c:dLbls>
            <c:dLbl>
              <c:idx val="0"/>
              <c:layout>
                <c:manualLayout>
                  <c:x val="-0.18962417862784406"/>
                  <c:y val="5.18623451626579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088427918484568"/>
                      <c:h val="0.295783726179972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E39-45F0-9DDB-EC36F650206E}"/>
                </c:ext>
              </c:extLst>
            </c:dLbl>
            <c:dLbl>
              <c:idx val="1"/>
              <c:layout>
                <c:manualLayout>
                  <c:x val="0.16450111035249323"/>
                  <c:y val="-2.82136268319792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rgbClr val="1F3D4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00996974072615"/>
                      <c:h val="0.26776976933389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E39-45F0-9DDB-EC36F6502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39-45F0-9DDB-EC36F650206E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345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832520829795016"/>
          <c:y val="8.5301994156027405E-2"/>
          <c:w val="0.3278385029526204"/>
          <c:h val="0.86718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Caregivers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18D-4661-AD5A-10BF2763187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18D-4661-AD5A-10BF2763187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18D-4661-AD5A-10BF2763187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18D-4661-AD5A-10BF2763187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FE6F-4907-BABC-CD3A7C0325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 hour</c:v>
                </c:pt>
                <c:pt idx="1">
                  <c:v>2 hours</c:v>
                </c:pt>
                <c:pt idx="2">
                  <c:v>3 hours</c:v>
                </c:pt>
                <c:pt idx="3">
                  <c:v>4 hours</c:v>
                </c:pt>
                <c:pt idx="4">
                  <c:v>5 hours</c:v>
                </c:pt>
                <c:pt idx="5">
                  <c:v>6+ hours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7.0000000000000007E-2</c:v>
                </c:pt>
                <c:pt idx="1">
                  <c:v>0.09</c:v>
                </c:pt>
                <c:pt idx="2">
                  <c:v>0.08</c:v>
                </c:pt>
                <c:pt idx="3">
                  <c:v>0.11</c:v>
                </c:pt>
                <c:pt idx="4">
                  <c:v>0.09</c:v>
                </c:pt>
                <c:pt idx="5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8D-4661-AD5A-10BF276318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7700992"/>
        <c:axId val="237716224"/>
      </c:barChart>
      <c:catAx>
        <c:axId val="2377009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37716224"/>
        <c:crosses val="autoZero"/>
        <c:auto val="1"/>
        <c:lblAlgn val="ctr"/>
        <c:lblOffset val="100"/>
        <c:noMultiLvlLbl val="0"/>
      </c:catAx>
      <c:valAx>
        <c:axId val="237716224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37700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832520829795016"/>
          <c:y val="8.5301994156027405E-2"/>
          <c:w val="0.25505217885307452"/>
          <c:h val="0.86718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B81C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BBD-4767-9B14-31D6C2E86BD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BBD-4767-9B14-31D6C2E86BD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BBD-4767-9B14-31D6C2E86BD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BBD-4767-9B14-31D6C2E86B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Less than 1 year </c:v>
                </c:pt>
                <c:pt idx="1">
                  <c:v> 1 - 10 years</c:v>
                </c:pt>
                <c:pt idx="2">
                  <c:v> 11 - 20 years</c:v>
                </c:pt>
                <c:pt idx="3">
                  <c:v> 21 - 100 years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0.02</c:v>
                </c:pt>
                <c:pt idx="1">
                  <c:v>0.71</c:v>
                </c:pt>
                <c:pt idx="2">
                  <c:v>0.18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BD-4767-9B14-31D6C2E86B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7851776"/>
        <c:axId val="237867008"/>
      </c:barChart>
      <c:catAx>
        <c:axId val="2378517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37867008"/>
        <c:crosses val="autoZero"/>
        <c:auto val="1"/>
        <c:lblAlgn val="ctr"/>
        <c:lblOffset val="100"/>
        <c:noMultiLvlLbl val="0"/>
      </c:catAx>
      <c:valAx>
        <c:axId val="237867008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37851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2"/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>
                <a:solidFill>
                  <a:schemeClr val="bg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51A-4C63-9F0B-AF291842053C}"/>
              </c:ext>
            </c:extLst>
          </c:dPt>
          <c:dPt>
            <c:idx val="1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bg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351A-4C63-9F0B-AF291842053C}"/>
              </c:ext>
            </c:extLst>
          </c:dPt>
          <c:dLbls>
            <c:dLbl>
              <c:idx val="0"/>
              <c:layout>
                <c:manualLayout>
                  <c:x val="-0.11399541256255696"/>
                  <c:y val="8.24874812361778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1A-4C63-9F0B-AF291842053C}"/>
                </c:ext>
              </c:extLst>
            </c:dLbl>
            <c:dLbl>
              <c:idx val="1"/>
              <c:layout>
                <c:manualLayout>
                  <c:x val="-3.9367737301759291E-2"/>
                  <c:y val="-0.257748742394206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rgbClr val="1F3D4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1A-4C63-9F0B-AF291842053C}"/>
                </c:ext>
              </c:extLst>
            </c:dLbl>
            <c:dLbl>
              <c:idx val="2"/>
              <c:layout>
                <c:manualLayout>
                  <c:x val="0.13665336107855269"/>
                  <c:y val="0.248155129541990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1A-4C63-9F0B-AF29184205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Financial 
Support</c:v>
                </c:pt>
                <c:pt idx="1">
                  <c:v>Emotional Support</c:v>
                </c:pt>
                <c:pt idx="2">
                  <c:v>Personal Care Support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0.23399999999999999</c:v>
                </c:pt>
                <c:pt idx="1">
                  <c:v>0.34299999999999997</c:v>
                </c:pt>
                <c:pt idx="2">
                  <c:v>0.42299999999999999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1A-4C63-9F0B-AF291842053C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25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34567617831537E-2"/>
          <c:y val="0.13635603943159377"/>
          <c:w val="0.86229503959549036"/>
          <c:h val="0.863390707384069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ADD-4E1F-8FF8-E0D21B5C77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7"/>
                <c:pt idx="0">
                  <c:v>0%</c:v>
                </c:pt>
                <c:pt idx="1">
                  <c:v>1-24%</c:v>
                </c:pt>
                <c:pt idx="2">
                  <c:v>25-49%</c:v>
                </c:pt>
                <c:pt idx="3">
                  <c:v>50-74%</c:v>
                </c:pt>
                <c:pt idx="4">
                  <c:v>75-99%</c:v>
                </c:pt>
                <c:pt idx="5">
                  <c:v>100%</c:v>
                </c:pt>
                <c:pt idx="6">
                  <c:v>Not sure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7"/>
                <c:pt idx="0">
                  <c:v>0.12</c:v>
                </c:pt>
                <c:pt idx="1">
                  <c:v>0.22</c:v>
                </c:pt>
                <c:pt idx="2">
                  <c:v>0.15</c:v>
                </c:pt>
                <c:pt idx="3">
                  <c:v>7.0000000000000007E-2</c:v>
                </c:pt>
                <c:pt idx="4">
                  <c:v>0.02</c:v>
                </c:pt>
                <c:pt idx="5">
                  <c:v>0.03</c:v>
                </c:pt>
                <c:pt idx="6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DD-4E1F-8FF8-E0D21B5C77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 Caregivers (A)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7"/>
                <c:pt idx="0">
                  <c:v>0%</c:v>
                </c:pt>
                <c:pt idx="1">
                  <c:v>1-24%</c:v>
                </c:pt>
                <c:pt idx="2">
                  <c:v>25-49%</c:v>
                </c:pt>
                <c:pt idx="3">
                  <c:v>50-74%</c:v>
                </c:pt>
                <c:pt idx="4">
                  <c:v>75-99%</c:v>
                </c:pt>
                <c:pt idx="5">
                  <c:v>100%</c:v>
                </c:pt>
                <c:pt idx="6">
                  <c:v>Not sure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7"/>
                <c:pt idx="0">
                  <c:v>0.1</c:v>
                </c:pt>
                <c:pt idx="1">
                  <c:v>0.23</c:v>
                </c:pt>
                <c:pt idx="2">
                  <c:v>0.19</c:v>
                </c:pt>
                <c:pt idx="3">
                  <c:v>0.11</c:v>
                </c:pt>
                <c:pt idx="4">
                  <c:v>0.03</c:v>
                </c:pt>
                <c:pt idx="5">
                  <c:v>0.04</c:v>
                </c:pt>
                <c:pt idx="6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0C-44C7-9A3E-52BB214815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Past Caregivers (B)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7"/>
                <c:pt idx="0">
                  <c:v>0%</c:v>
                </c:pt>
                <c:pt idx="1">
                  <c:v>1-24%</c:v>
                </c:pt>
                <c:pt idx="2">
                  <c:v>25-49%</c:v>
                </c:pt>
                <c:pt idx="3">
                  <c:v>50-74%</c:v>
                </c:pt>
                <c:pt idx="4">
                  <c:v>75-99%</c:v>
                </c:pt>
                <c:pt idx="5">
                  <c:v>100%</c:v>
                </c:pt>
                <c:pt idx="6">
                  <c:v>Not sure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7"/>
                <c:pt idx="0">
                  <c:v>0.13</c:v>
                </c:pt>
                <c:pt idx="1">
                  <c:v>0.23</c:v>
                </c:pt>
                <c:pt idx="2">
                  <c:v>0.12</c:v>
                </c:pt>
                <c:pt idx="3">
                  <c:v>0.03</c:v>
                </c:pt>
                <c:pt idx="4">
                  <c:v>0.02</c:v>
                </c:pt>
                <c:pt idx="5">
                  <c:v>0.02</c:v>
                </c:pt>
                <c:pt idx="6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F7-4CCB-B7E1-F01CF15BB8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8285824"/>
        <c:axId val="248295808"/>
      </c:barChart>
      <c:catAx>
        <c:axId val="2482858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248295808"/>
        <c:crosses val="autoZero"/>
        <c:auto val="1"/>
        <c:lblAlgn val="ctr"/>
        <c:lblOffset val="100"/>
        <c:noMultiLvlLbl val="0"/>
      </c:catAx>
      <c:valAx>
        <c:axId val="248295808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48285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205817144363026"/>
          <c:y val="0.20435986750088955"/>
          <c:w val="0.2443962179009001"/>
          <c:h val="0.4114479937358016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185041544029172"/>
          <c:y val="8.3718591823333299E-2"/>
          <c:w val="0.4998345372256493"/>
          <c:h val="0.83480610439518133"/>
        </c:manualLayout>
      </c:layout>
      <c:barChart>
        <c:barDir val="bar"/>
        <c:grouping val="stacked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IN" sz="1100" b="0" i="0" u="none" strike="noStrike" kern="1200" baseline="0">
                    <a:solidFill>
                      <a:srgbClr val="002B49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Pride in ''doing the right thing''</c:v>
                </c:pt>
                <c:pt idx="1">
                  <c:v>Tiredness</c:v>
                </c:pt>
                <c:pt idx="2">
                  <c:v>Sadness</c:v>
                </c:pt>
                <c:pt idx="3">
                  <c:v>Anxiety</c:v>
                </c:pt>
                <c:pt idx="4">
                  <c:v>Fear</c:v>
                </c:pt>
                <c:pt idx="5">
                  <c:v>Isolation</c:v>
                </c:pt>
                <c:pt idx="6">
                  <c:v>Guilt</c:v>
                </c:pt>
                <c:pt idx="7">
                  <c:v>Resentment</c:v>
                </c:pt>
              </c:strCache>
            </c:strRef>
          </c:cat>
          <c:val>
            <c:numRef>
              <c:f>Sheet1!$E$2:$E$9</c:f>
              <c:numCache>
                <c:formatCode>0%</c:formatCode>
                <c:ptCount val="8"/>
                <c:pt idx="0">
                  <c:v>0.42</c:v>
                </c:pt>
                <c:pt idx="1">
                  <c:v>0.47</c:v>
                </c:pt>
                <c:pt idx="2">
                  <c:v>0.4</c:v>
                </c:pt>
                <c:pt idx="3">
                  <c:v>0.35</c:v>
                </c:pt>
                <c:pt idx="4">
                  <c:v>0.28999999999999998</c:v>
                </c:pt>
                <c:pt idx="5">
                  <c:v>0.21</c:v>
                </c:pt>
                <c:pt idx="6">
                  <c:v>0.18</c:v>
                </c:pt>
                <c:pt idx="7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BB-433B-A04F-EB8743B295FE}"/>
            </c:ext>
          </c:extLst>
        </c:ser>
        <c:ser>
          <c:idx val="4"/>
          <c:order val="1"/>
          <c:tx>
            <c:strRef>
              <c:f>Sheet1!$F$1</c:f>
              <c:strCache>
                <c:ptCount val="1"/>
                <c:pt idx="0">
                  <c:v>All the Time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IN" sz="1100" b="0" i="0" u="none" strike="noStrike" kern="1200" baseline="0">
                    <a:solidFill>
                      <a:srgbClr val="002B49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Pride in ''doing the right thing''</c:v>
                </c:pt>
                <c:pt idx="1">
                  <c:v>Tiredness</c:v>
                </c:pt>
                <c:pt idx="2">
                  <c:v>Sadness</c:v>
                </c:pt>
                <c:pt idx="3">
                  <c:v>Anxiety</c:v>
                </c:pt>
                <c:pt idx="4">
                  <c:v>Fear</c:v>
                </c:pt>
                <c:pt idx="5">
                  <c:v>Isolation</c:v>
                </c:pt>
                <c:pt idx="6">
                  <c:v>Guilt</c:v>
                </c:pt>
                <c:pt idx="7">
                  <c:v>Resentment</c:v>
                </c:pt>
              </c:strCache>
            </c:strRef>
          </c:cat>
          <c:val>
            <c:numRef>
              <c:f>Sheet1!$F$2:$F$9</c:f>
              <c:numCache>
                <c:formatCode>0%</c:formatCode>
                <c:ptCount val="8"/>
                <c:pt idx="0">
                  <c:v>0.37</c:v>
                </c:pt>
                <c:pt idx="1">
                  <c:v>0.17</c:v>
                </c:pt>
                <c:pt idx="2">
                  <c:v>0.13</c:v>
                </c:pt>
                <c:pt idx="3">
                  <c:v>0.12</c:v>
                </c:pt>
                <c:pt idx="4">
                  <c:v>0.09</c:v>
                </c:pt>
                <c:pt idx="5">
                  <c:v>0.06</c:v>
                </c:pt>
                <c:pt idx="6">
                  <c:v>0.06</c:v>
                </c:pt>
                <c:pt idx="7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BB-433B-A04F-EB8743B295FE}"/>
            </c:ext>
          </c:extLst>
        </c:ser>
        <c:ser>
          <c:idx val="5"/>
          <c:order val="2"/>
          <c:tx>
            <c:strRef>
              <c:f>Sheet1!$G$1</c:f>
              <c:strCache>
                <c:ptCount val="1"/>
                <c:pt idx="0">
                  <c:v>At least Often </c:v>
                </c:pt>
              </c:strCache>
            </c:strRef>
          </c:tx>
          <c:spPr>
            <a:noFill/>
          </c:spPr>
          <c:invertIfNegative val="0"/>
          <c:dLbls>
            <c:spPr>
              <a:noFill/>
            </c:spPr>
            <c:txPr>
              <a:bodyPr/>
              <a:lstStyle/>
              <a:p>
                <a:pPr algn="ctr">
                  <a:defRPr lang="en-IN" sz="1200" b="0" i="0" u="none" strike="noStrike" kern="1200" baseline="0">
                    <a:solidFill>
                      <a:srgbClr val="002B49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Pride in ''doing the right thing''</c:v>
                </c:pt>
                <c:pt idx="1">
                  <c:v>Tiredness</c:v>
                </c:pt>
                <c:pt idx="2">
                  <c:v>Sadness</c:v>
                </c:pt>
                <c:pt idx="3">
                  <c:v>Anxiety</c:v>
                </c:pt>
                <c:pt idx="4">
                  <c:v>Fear</c:v>
                </c:pt>
                <c:pt idx="5">
                  <c:v>Isolation</c:v>
                </c:pt>
                <c:pt idx="6">
                  <c:v>Guilt</c:v>
                </c:pt>
                <c:pt idx="7">
                  <c:v>Resentment</c:v>
                </c:pt>
              </c:strCache>
            </c:strRef>
          </c:cat>
          <c:val>
            <c:numRef>
              <c:f>Sheet1!$G$2:$G$9</c:f>
              <c:numCache>
                <c:formatCode>0%</c:formatCode>
                <c:ptCount val="8"/>
                <c:pt idx="0">
                  <c:v>0.79</c:v>
                </c:pt>
                <c:pt idx="1">
                  <c:v>0.64</c:v>
                </c:pt>
                <c:pt idx="2">
                  <c:v>0.53</c:v>
                </c:pt>
                <c:pt idx="3">
                  <c:v>0.47</c:v>
                </c:pt>
                <c:pt idx="4">
                  <c:v>0.38</c:v>
                </c:pt>
                <c:pt idx="5">
                  <c:v>0.27</c:v>
                </c:pt>
                <c:pt idx="6">
                  <c:v>0.24</c:v>
                </c:pt>
                <c:pt idx="7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BB-433B-A04F-EB8743B29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41363200"/>
        <c:axId val="241504256"/>
      </c:barChart>
      <c:catAx>
        <c:axId val="2413632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41504256"/>
        <c:crosses val="autoZero"/>
        <c:auto val="1"/>
        <c:lblAlgn val="ctr"/>
        <c:lblOffset val="100"/>
        <c:noMultiLvlLbl val="0"/>
      </c:catAx>
      <c:valAx>
        <c:axId val="241504256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41363200"/>
        <c:crosses val="autoZero"/>
        <c:crossBetween val="between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35539874442953578"/>
          <c:y val="0.94119929371471767"/>
          <c:w val="0.18913681268640634"/>
          <c:h val="5.2969329945012876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078705339126557"/>
          <c:y val="0.10623035688112772"/>
          <c:w val="0.41921294660873426"/>
          <c:h val="0.873529276883003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Caregivers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49D-4D40-AC89-C61C05637B6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849D-4D40-AC89-C61C05637B6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849D-4D40-AC89-C61C05637B6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4-849D-4D40-AC89-C61C05637B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Friends</c:v>
                </c:pt>
                <c:pt idx="1">
                  <c:v>Other family members (not my siblings)</c:v>
                </c:pt>
                <c:pt idx="2">
                  <c:v>My siblings</c:v>
                </c:pt>
                <c:pt idx="3">
                  <c:v>Faith-based communities (e.g., churches etc.)</c:v>
                </c:pt>
                <c:pt idx="4">
                  <c:v>Healthcare professionals (nurses, therapists, doctors, etc.)</c:v>
                </c:pt>
                <c:pt idx="5">
                  <c:v>Other caregivers I know personally</c:v>
                </c:pt>
                <c:pt idx="6">
                  <c:v>Work colleagues</c:v>
                </c:pt>
                <c:pt idx="7">
                  <c:v>Organized communities of caregivers online</c:v>
                </c:pt>
                <c:pt idx="8">
                  <c:v>Non-healthcare professionals (e.g., financial advisors, lawyers, etc.)</c:v>
                </c:pt>
                <c:pt idx="9">
                  <c:v>I don’t/didn’t turn to support in this area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0.13</c:v>
                </c:pt>
                <c:pt idx="1">
                  <c:v>0.22</c:v>
                </c:pt>
                <c:pt idx="2">
                  <c:v>0.2</c:v>
                </c:pt>
                <c:pt idx="3">
                  <c:v>0.09</c:v>
                </c:pt>
                <c:pt idx="4">
                  <c:v>0.13</c:v>
                </c:pt>
                <c:pt idx="5">
                  <c:v>7.0000000000000007E-2</c:v>
                </c:pt>
                <c:pt idx="6">
                  <c:v>7.0000000000000007E-2</c:v>
                </c:pt>
                <c:pt idx="7">
                  <c:v>7.0000000000000007E-2</c:v>
                </c:pt>
                <c:pt idx="8">
                  <c:v>0.12</c:v>
                </c:pt>
                <c:pt idx="9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9D-4D40-AC89-C61C05637B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4882816"/>
        <c:axId val="244886144"/>
      </c:barChart>
      <c:catAx>
        <c:axId val="24488281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244886144"/>
        <c:crosses val="autoZero"/>
        <c:auto val="1"/>
        <c:lblAlgn val="ctr"/>
        <c:lblOffset val="100"/>
        <c:noMultiLvlLbl val="0"/>
      </c:catAx>
      <c:valAx>
        <c:axId val="244886144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44882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078705339126557"/>
          <c:y val="0.10623035688112772"/>
          <c:w val="0.41921294660873426"/>
          <c:h val="0.873529276883003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Caregivers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055-4EA1-A131-19A93107800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7055-4EA1-A131-19A93107800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7055-4EA1-A131-19A93107800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67F3-487A-A4FF-F0CB515CAC9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055-4EA1-A131-19A9310780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Friends</c:v>
                </c:pt>
                <c:pt idx="1">
                  <c:v>Other family members (not my siblings)</c:v>
                </c:pt>
                <c:pt idx="2">
                  <c:v>My siblings</c:v>
                </c:pt>
                <c:pt idx="3">
                  <c:v>Faith-based communities (e.g., churches etc.)</c:v>
                </c:pt>
                <c:pt idx="4">
                  <c:v>Healthcare professionals (nurses, therapists, doctors, etc.)</c:v>
                </c:pt>
                <c:pt idx="5">
                  <c:v>Other caregivers I know personally</c:v>
                </c:pt>
                <c:pt idx="6">
                  <c:v>Work colleagues</c:v>
                </c:pt>
                <c:pt idx="7">
                  <c:v>Organized communities of caregivers online</c:v>
                </c:pt>
                <c:pt idx="8">
                  <c:v>Non-healthcare professionals (e.g., financial advisors, lawyers, etc.)</c:v>
                </c:pt>
                <c:pt idx="9">
                  <c:v>I don’t/didn’t turn to support in this area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0.19</c:v>
                </c:pt>
                <c:pt idx="1">
                  <c:v>0.28000000000000003</c:v>
                </c:pt>
                <c:pt idx="2">
                  <c:v>0.28000000000000003</c:v>
                </c:pt>
                <c:pt idx="3">
                  <c:v>0.11</c:v>
                </c:pt>
                <c:pt idx="4">
                  <c:v>0.28000000000000003</c:v>
                </c:pt>
                <c:pt idx="5">
                  <c:v>0.12</c:v>
                </c:pt>
                <c:pt idx="6">
                  <c:v>0.09</c:v>
                </c:pt>
                <c:pt idx="7">
                  <c:v>0.09</c:v>
                </c:pt>
                <c:pt idx="8">
                  <c:v>7.0000000000000007E-2</c:v>
                </c:pt>
                <c:pt idx="9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055-4EA1-A131-19A9310780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4871168"/>
        <c:axId val="244874240"/>
      </c:barChart>
      <c:catAx>
        <c:axId val="24487116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244874240"/>
        <c:crosses val="autoZero"/>
        <c:auto val="1"/>
        <c:lblAlgn val="ctr"/>
        <c:lblOffset val="100"/>
        <c:noMultiLvlLbl val="0"/>
      </c:catAx>
      <c:valAx>
        <c:axId val="244874240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44871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078705339126557"/>
          <c:y val="0.10623035688112772"/>
          <c:w val="0.41921294660873426"/>
          <c:h val="0.873529276883003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Caregivers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D610-485A-94B0-34AF49940D1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D610-485A-94B0-34AF49940D1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D610-485A-94B0-34AF49940D14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D610-485A-94B0-34AF49940D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Friends</c:v>
                </c:pt>
                <c:pt idx="1">
                  <c:v>Other family members (not my siblings)</c:v>
                </c:pt>
                <c:pt idx="2">
                  <c:v>My siblings</c:v>
                </c:pt>
                <c:pt idx="3">
                  <c:v>Faith-based communities (e.g., churches etc.)</c:v>
                </c:pt>
                <c:pt idx="4">
                  <c:v>Healthcare professionals (nurses, therapists, doctors, etc.)</c:v>
                </c:pt>
                <c:pt idx="5">
                  <c:v>Other caregivers I know personally</c:v>
                </c:pt>
                <c:pt idx="6">
                  <c:v>Work colleagues</c:v>
                </c:pt>
                <c:pt idx="7">
                  <c:v>Organized communities of caregivers online</c:v>
                </c:pt>
                <c:pt idx="8">
                  <c:v>Non-healthcare professionals (e.g., financial advisors, lawyers, etc.)</c:v>
                </c:pt>
                <c:pt idx="9">
                  <c:v>I don’t/didn’t turn to support in this area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0.43</c:v>
                </c:pt>
                <c:pt idx="1">
                  <c:v>0.37</c:v>
                </c:pt>
                <c:pt idx="2">
                  <c:v>0.34</c:v>
                </c:pt>
                <c:pt idx="3">
                  <c:v>0.24</c:v>
                </c:pt>
                <c:pt idx="4">
                  <c:v>0.18</c:v>
                </c:pt>
                <c:pt idx="5">
                  <c:v>0.16</c:v>
                </c:pt>
                <c:pt idx="6">
                  <c:v>0.12</c:v>
                </c:pt>
                <c:pt idx="7">
                  <c:v>0.11</c:v>
                </c:pt>
                <c:pt idx="8">
                  <c:v>7.0000000000000007E-2</c:v>
                </c:pt>
                <c:pt idx="9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10-485A-94B0-34AF49940D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3069312"/>
        <c:axId val="243072384"/>
      </c:barChart>
      <c:catAx>
        <c:axId val="2430693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+mn-lt"/>
              </a:defRPr>
            </a:pPr>
            <a:endParaRPr lang="en-US"/>
          </a:p>
        </c:txPr>
        <c:crossAx val="243072384"/>
        <c:crosses val="autoZero"/>
        <c:auto val="1"/>
        <c:lblAlgn val="ctr"/>
        <c:lblOffset val="100"/>
        <c:noMultiLvlLbl val="0"/>
      </c:catAx>
      <c:valAx>
        <c:axId val="243072384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43069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266697489552455"/>
          <c:y val="6.1126437591897995E-2"/>
          <c:w val="0.26632120809774901"/>
          <c:h val="0.83171073165826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Caregivers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C9FD-462C-8DED-BFAD419D339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9FD-462C-8DED-BFAD419D339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9FD-462C-8DED-BFAD419D339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9FD-462C-8DED-BFAD419D339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9FD-462C-8DED-BFAD419D339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9FD-462C-8DED-BFAD419D339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9FD-462C-8DED-BFAD419D33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 sick/ill and/or elderly adult (over age 65)</c:v>
                </c:pt>
                <c:pt idx="1">
                  <c:v>A sick/ill adult (ages 18 – 65)</c:v>
                </c:pt>
                <c:pt idx="2">
                  <c:v>A special needs child (under age 18)</c:v>
                </c:pt>
                <c:pt idx="3">
                  <c:v>A special needs adult (age 18 or over)</c:v>
                </c:pt>
                <c:pt idx="4">
                  <c:v>A sick/ill child (under age 18)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0.52</c:v>
                </c:pt>
                <c:pt idx="1">
                  <c:v>0.23</c:v>
                </c:pt>
                <c:pt idx="2">
                  <c:v>0.09</c:v>
                </c:pt>
                <c:pt idx="3">
                  <c:v>7.0000000000000007E-2</c:v>
                </c:pt>
                <c:pt idx="4">
                  <c:v>0.05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9FD-462C-8DED-BFAD419D33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4338560"/>
        <c:axId val="234342272"/>
      </c:barChart>
      <c:catAx>
        <c:axId val="23433856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34342272"/>
        <c:crosses val="autoZero"/>
        <c:auto val="1"/>
        <c:lblAlgn val="ctr"/>
        <c:lblOffset val="100"/>
        <c:noMultiLvlLbl val="0"/>
      </c:catAx>
      <c:valAx>
        <c:axId val="234342272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34338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25403555049699"/>
          <c:y val="8.5606338202165011E-2"/>
          <c:w val="0.45726183931812242"/>
          <c:h val="0.773332057328518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explosion val="4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F721-4705-908F-6BDB7664A05E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721-4705-908F-6BDB7664A05E}"/>
              </c:ext>
            </c:extLst>
          </c:dPt>
          <c:dLbls>
            <c:dLbl>
              <c:idx val="0"/>
              <c:layout>
                <c:manualLayout>
                  <c:x val="-0.15433515751152976"/>
                  <c:y val="4.899276279664837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21-4705-908F-6BDB7664A05E}"/>
                </c:ext>
              </c:extLst>
            </c:dLbl>
            <c:dLbl>
              <c:idx val="1"/>
              <c:layout>
                <c:manualLayout>
                  <c:x val="0.18557540145726265"/>
                  <c:y val="2.931560414400765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21-4705-908F-6BDB7664A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21-4705-908F-6BDB7664A05E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35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647945542773179"/>
          <c:y val="9.2187499999999992E-2"/>
          <c:w val="0.45177341286091804"/>
          <c:h val="0.86718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EEF-4BED-935F-BCE7CABB0241}"/>
              </c:ext>
            </c:extLst>
          </c:dPt>
          <c:dPt>
            <c:idx val="1"/>
            <c:invertIfNegative val="0"/>
            <c:bubble3D val="0"/>
            <c:spPr>
              <a:solidFill>
                <a:srgbClr val="FFB81C">
                  <a:alpha val="50196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1EEF-4BED-935F-BCE7CABB0241}"/>
              </c:ext>
            </c:extLst>
          </c:dPt>
          <c:dPt>
            <c:idx val="2"/>
            <c:invertIfNegative val="0"/>
            <c:bubble3D val="0"/>
            <c:spPr>
              <a:solidFill>
                <a:srgbClr val="FFB81C">
                  <a:alpha val="50196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5-1EEF-4BED-935F-BCE7CABB024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EEF-4BED-935F-BCE7CABB024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EEF-4BED-935F-BCE7CABB02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Increased my savings</c:v>
                </c:pt>
                <c:pt idx="1">
                  <c:v>Purchased long-term care insurance</c:v>
                </c:pt>
                <c:pt idx="2">
                  <c:v>Incorporated it into my financial plan</c:v>
                </c:pt>
                <c:pt idx="3">
                  <c:v>Talked to my financial advisor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0.47</c:v>
                </c:pt>
                <c:pt idx="1">
                  <c:v>0.39</c:v>
                </c:pt>
                <c:pt idx="2">
                  <c:v>0.37</c:v>
                </c:pt>
                <c:pt idx="3">
                  <c:v>0.31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EEF-4BED-935F-BCE7CABB02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1615104"/>
        <c:axId val="251628160"/>
      </c:barChart>
      <c:catAx>
        <c:axId val="2516151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51628160"/>
        <c:crosses val="autoZero"/>
        <c:auto val="1"/>
        <c:lblAlgn val="ctr"/>
        <c:lblOffset val="100"/>
        <c:noMultiLvlLbl val="0"/>
      </c:catAx>
      <c:valAx>
        <c:axId val="251628160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51615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73320088312401444"/>
          <c:y val="9.2187499999999992E-2"/>
          <c:w val="0.25505217885307452"/>
          <c:h val="0.86718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6C8-48B1-BFD9-6C46596BE1C0}"/>
              </c:ext>
            </c:extLst>
          </c:dPt>
          <c:dPt>
            <c:idx val="1"/>
            <c:invertIfNegative val="0"/>
            <c:bubble3D val="0"/>
            <c:spPr>
              <a:solidFill>
                <a:srgbClr val="FFB81C">
                  <a:alpha val="50196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16C8-48B1-BFD9-6C46596BE1C0}"/>
              </c:ext>
            </c:extLst>
          </c:dPt>
          <c:dPt>
            <c:idx val="2"/>
            <c:invertIfNegative val="0"/>
            <c:bubble3D val="0"/>
            <c:spPr>
              <a:solidFill>
                <a:srgbClr val="FFB81C">
                  <a:alpha val="50196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5-FBF7-4A36-8E24-4962544F8BF5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  <a:alpha val="50196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16C8-48B1-BFD9-6C46596BE1C0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50000"/>
                  <a:lumOff val="50000"/>
                  <a:alpha val="50196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16C8-48B1-BFD9-6C46596BE1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Spouse/partner</c:v>
                </c:pt>
                <c:pt idx="1">
                  <c:v>Family member(s)</c:v>
                </c:pt>
                <c:pt idx="2">
                  <c:v>Child/children</c:v>
                </c:pt>
                <c:pt idx="3">
                  <c:v>Professional facility</c:v>
                </c:pt>
                <c:pt idx="4">
                  <c:v>In-home care service provider</c:v>
                </c:pt>
                <c:pt idx="5">
                  <c:v>Friend(s)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0.41</c:v>
                </c:pt>
                <c:pt idx="1">
                  <c:v>0.31</c:v>
                </c:pt>
                <c:pt idx="2">
                  <c:v>0.28999999999999998</c:v>
                </c:pt>
                <c:pt idx="3">
                  <c:v>0.19</c:v>
                </c:pt>
                <c:pt idx="4">
                  <c:v>0.18</c:v>
                </c:pt>
                <c:pt idx="5">
                  <c:v>0.09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C8-48B1-BFD9-6C46596BE1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9779712"/>
        <c:axId val="249800960"/>
      </c:barChart>
      <c:catAx>
        <c:axId val="2497797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49800960"/>
        <c:crosses val="autoZero"/>
        <c:auto val="1"/>
        <c:lblAlgn val="ctr"/>
        <c:lblOffset val="100"/>
        <c:noMultiLvlLbl val="0"/>
      </c:catAx>
      <c:valAx>
        <c:axId val="249800960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49779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73320088312401444"/>
          <c:y val="9.2187499999999992E-2"/>
          <c:w val="0.25505217885307452"/>
          <c:h val="0.86718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4FD-4B23-9CF7-7E80693F21F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4FD-4B23-9CF7-7E80693F21F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4FD-4B23-9CF7-7E80693F21F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4FD-4B23-9CF7-7E80693F21F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4FD-4B23-9CF7-7E80693F21F0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F4FD-4B23-9CF7-7E80693F21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Spouse/partner</c:v>
                </c:pt>
                <c:pt idx="1">
                  <c:v>Family member(s)</c:v>
                </c:pt>
                <c:pt idx="2">
                  <c:v>Child/children</c:v>
                </c:pt>
                <c:pt idx="3">
                  <c:v>Friend(s)</c:v>
                </c:pt>
                <c:pt idx="4">
                  <c:v>Financial advisor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</c:v>
                </c:pt>
                <c:pt idx="1">
                  <c:v>0.44</c:v>
                </c:pt>
                <c:pt idx="2">
                  <c:v>0.36</c:v>
                </c:pt>
                <c:pt idx="3">
                  <c:v>0.26</c:v>
                </c:pt>
                <c:pt idx="4">
                  <c:v>0.16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4FD-4B23-9CF7-7E80693F21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0014336"/>
        <c:axId val="253178624"/>
      </c:barChart>
      <c:catAx>
        <c:axId val="250014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53178624"/>
        <c:crosses val="autoZero"/>
        <c:auto val="1"/>
        <c:lblAlgn val="ctr"/>
        <c:lblOffset val="100"/>
        <c:noMultiLvlLbl val="0"/>
      </c:catAx>
      <c:valAx>
        <c:axId val="253178624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50014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438-44A7-9E88-1A386FB8BDB2}"/>
              </c:ext>
            </c:extLst>
          </c:dPt>
          <c:dPt>
            <c:idx val="1"/>
            <c:bubble3D val="0"/>
            <c:explosion val="40"/>
            <c:spPr>
              <a:solidFill>
                <a:srgbClr val="FFB81C"/>
              </a:solidFill>
            </c:spPr>
            <c:extLst>
              <c:ext xmlns:c16="http://schemas.microsoft.com/office/drawing/2014/chart" uri="{C3380CC4-5D6E-409C-BE32-E72D297353CC}">
                <c16:uniqueId val="{00000003-B438-44A7-9E88-1A386FB8BDB2}"/>
              </c:ext>
            </c:extLst>
          </c:dPt>
          <c:dLbls>
            <c:dLbl>
              <c:idx val="0"/>
              <c:layout>
                <c:manualLayout>
                  <c:x val="-0.20790526790104324"/>
                  <c:y val="-4.3432680981936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38-44A7-9E88-1A386FB8BDB2}"/>
                </c:ext>
              </c:extLst>
            </c:dLbl>
            <c:dLbl>
              <c:idx val="1"/>
              <c:layout>
                <c:manualLayout>
                  <c:x val="0.11437044963003087"/>
                  <c:y val="-2.15183899342141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rgbClr val="1F3D4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38-44A7-9E88-1A386FB8B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0.34</c:v>
                </c:pt>
                <c:pt idx="1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38-44A7-9E88-1A386FB8BDB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3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59653438212701"/>
          <c:y val="0"/>
          <c:w val="1"/>
          <c:h val="0.98876532738862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Falls Short of Needs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4DC-4931-8C5C-D742032F47C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A4DC-4931-8C5C-D742032F47C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4-A4DC-4931-8C5C-D742032F47CD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A4DC-4931-8C5C-D742032F47CD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4DC-4931-8C5C-D742032F47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Emotional support</c:v>
                </c:pt>
                <c:pt idx="1">
                  <c:v>Practical/personal care support</c:v>
                </c:pt>
                <c:pt idx="2">
                  <c:v>Financial support</c:v>
                </c:pt>
                <c:pt idx="3">
                  <c:v>None of these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0.71</c:v>
                </c:pt>
                <c:pt idx="1">
                  <c:v>0.52</c:v>
                </c:pt>
                <c:pt idx="2">
                  <c:v>0.35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DC-4931-8C5C-D742032F4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1870847"/>
        <c:axId val="781302111"/>
      </c:barChart>
      <c:catAx>
        <c:axId val="15418708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81302111"/>
        <c:crosses val="autoZero"/>
        <c:auto val="1"/>
        <c:lblAlgn val="ctr"/>
        <c:lblOffset val="100"/>
        <c:noMultiLvlLbl val="0"/>
      </c:catAx>
      <c:valAx>
        <c:axId val="781302111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1541870847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59653438212701"/>
          <c:y val="0"/>
          <c:w val="1"/>
          <c:h val="0.98876532738862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4DC-4931-8C5C-D742032F47C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A4DC-4931-8C5C-D742032F47C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4DC-4931-8C5C-D742032F47C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4DC-4931-8C5C-D742032F47CD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4DC-4931-8C5C-D742032F47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None of these</c:v>
                </c:pt>
                <c:pt idx="1">
                  <c:v>Financial support</c:v>
                </c:pt>
                <c:pt idx="2">
                  <c:v>Practical/personal care support</c:v>
                </c:pt>
                <c:pt idx="3">
                  <c:v>Emotional support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0.13</c:v>
                </c:pt>
                <c:pt idx="1">
                  <c:v>0.35</c:v>
                </c:pt>
                <c:pt idx="2">
                  <c:v>0.52</c:v>
                </c:pt>
                <c:pt idx="3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DC-4931-8C5C-D742032F4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1870847"/>
        <c:axId val="781302111"/>
      </c:barChart>
      <c:catAx>
        <c:axId val="154187084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81302111"/>
        <c:crosses val="autoZero"/>
        <c:auto val="1"/>
        <c:lblAlgn val="ctr"/>
        <c:lblOffset val="100"/>
        <c:noMultiLvlLbl val="0"/>
      </c:catAx>
      <c:valAx>
        <c:axId val="781302111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1541870847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832521838506258"/>
          <c:y val="0.13281240547458223"/>
          <c:w val="0.25505217885307452"/>
          <c:h val="0.86718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B81C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E8F-4AEC-9AB6-D6314EBAD0E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E8F-4AEC-9AB6-D6314EBAD0E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E8F-4AEC-9AB6-D6314EBAD0E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E8F-4AEC-9AB6-D6314EBAD0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0%</c:v>
                </c:pt>
                <c:pt idx="1">
                  <c:v>1% to 24%</c:v>
                </c:pt>
                <c:pt idx="2">
                  <c:v>25% to 49%</c:v>
                </c:pt>
                <c:pt idx="3">
                  <c:v>50% to 74%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0.09</c:v>
                </c:pt>
                <c:pt idx="1">
                  <c:v>0.25</c:v>
                </c:pt>
                <c:pt idx="2">
                  <c:v>0.25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8F-4AEC-9AB6-D6314EBAD0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7851776"/>
        <c:axId val="237867008"/>
      </c:barChart>
      <c:catAx>
        <c:axId val="2378517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37867008"/>
        <c:crosses val="autoZero"/>
        <c:auto val="1"/>
        <c:lblAlgn val="ctr"/>
        <c:lblOffset val="100"/>
        <c:noMultiLvlLbl val="0"/>
      </c:catAx>
      <c:valAx>
        <c:axId val="237867008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37851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248035583418816"/>
          <c:y val="5.748705511773116E-2"/>
          <c:w val="0.50401091501480288"/>
          <c:h val="0.83171073165826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Caregivers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0-076B-4D97-A2B6-8804F68645F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76B-4D97-A2B6-8804F68645F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76B-4D97-A2B6-8804F68645F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76B-4D97-A2B6-8804F68645F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76B-4D97-A2B6-8804F68645F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76B-4D97-A2B6-8804F68645F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76B-4D97-A2B6-8804F68645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Parent</c:v>
                </c:pt>
                <c:pt idx="1">
                  <c:v>Friend</c:v>
                </c:pt>
                <c:pt idx="2">
                  <c:v>Spouse</c:v>
                </c:pt>
                <c:pt idx="3">
                  <c:v>Son/Daughter</c:v>
                </c:pt>
                <c:pt idx="4">
                  <c:v>Sibling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0.42</c:v>
                </c:pt>
                <c:pt idx="1">
                  <c:v>0.14000000000000001</c:v>
                </c:pt>
                <c:pt idx="2">
                  <c:v>0.12</c:v>
                </c:pt>
                <c:pt idx="3">
                  <c:v>0.1</c:v>
                </c:pt>
                <c:pt idx="4">
                  <c:v>0.06</c:v>
                </c:pt>
                <c:pt idx="5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6B-4D97-A2B6-8804F68645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4809984"/>
        <c:axId val="235017728"/>
      </c:barChart>
      <c:catAx>
        <c:axId val="2348099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35017728"/>
        <c:crosses val="autoZero"/>
        <c:auto val="1"/>
        <c:lblAlgn val="ctr"/>
        <c:lblOffset val="100"/>
        <c:noMultiLvlLbl val="0"/>
      </c:catAx>
      <c:valAx>
        <c:axId val="235017728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34809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70657016129295"/>
          <c:y val="8.5606338202165011E-2"/>
          <c:w val="0.45726183931812242"/>
          <c:h val="0.773332057328518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explosion val="3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F721-4705-908F-6BDB7664A05E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721-4705-908F-6BDB7664A05E}"/>
              </c:ext>
            </c:extLst>
          </c:dPt>
          <c:dLbls>
            <c:dLbl>
              <c:idx val="0"/>
              <c:layout>
                <c:manualLayout>
                  <c:x val="-0.14887036859731204"/>
                  <c:y val="3.697017751143401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21-4705-908F-6BDB7664A05E}"/>
                </c:ext>
              </c:extLst>
            </c:dLbl>
            <c:dLbl>
              <c:idx val="1"/>
              <c:layout>
                <c:manualLayout>
                  <c:x val="0.13639036481053762"/>
                  <c:y val="-1.689711774528502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21-4705-908F-6BDB7664A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21-4705-908F-6BDB7664A05E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294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992580871493339"/>
          <c:y val="9.2187499999999992E-2"/>
          <c:w val="0.39832698453446147"/>
          <c:h val="0.86718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EEF-4BED-935F-BCE7CABB024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EF-4BED-935F-BCE7CABB024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EEF-4BED-935F-BCE7CABB024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1EEF-4BED-935F-BCE7CABB024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EEF-4BED-935F-BCE7CABB02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Shared caregiving responsibilities with siblings and was primary caregiver</c:v>
                </c:pt>
                <c:pt idx="1">
                  <c:v>Shared caregiving responsibilities with siblings but not the primary caregiver</c:v>
                </c:pt>
                <c:pt idx="2">
                  <c:v>Equally shared responsibilities of caregiving as a team</c:v>
                </c:pt>
                <c:pt idx="3">
                  <c:v>Siblings did not assist in caregiving responsibilities for parent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0.41</c:v>
                </c:pt>
                <c:pt idx="1">
                  <c:v>0.11</c:v>
                </c:pt>
                <c:pt idx="2">
                  <c:v>0.09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EEF-4BED-935F-BCE7CABB02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4994304"/>
        <c:axId val="235009536"/>
      </c:barChart>
      <c:catAx>
        <c:axId val="2349943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235009536"/>
        <c:crosses val="autoZero"/>
        <c:auto val="1"/>
        <c:lblAlgn val="ctr"/>
        <c:lblOffset val="100"/>
        <c:noMultiLvlLbl val="0"/>
      </c:catAx>
      <c:valAx>
        <c:axId val="235009536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34994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11560128591437"/>
          <c:y val="8.5301994156027405E-2"/>
          <c:w val="0.44063303066643827"/>
          <c:h val="0.86718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BBD-4767-9B14-31D6C2E86BD3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BBD-4767-9B14-31D6C2E86BD3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E517-4AD4-B7B4-E02ADE63E433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FBBD-4767-9B14-31D6C2E86BD3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BBD-4767-9B14-31D6C2E86BD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517-4AD4-B7B4-E02ADE63E4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In their own home</c:v>
                </c:pt>
                <c:pt idx="1">
                  <c:v>In another family member’s home</c:v>
                </c:pt>
                <c:pt idx="2">
                  <c:v>In an aged care facility (where additional professional support is also available)</c:v>
                </c:pt>
                <c:pt idx="3">
                  <c:v>In a retirement community</c:v>
                </c:pt>
                <c:pt idx="4">
                  <c:v>Other</c:v>
                </c:pt>
                <c:pt idx="5">
                  <c:v>In my home with me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0.41</c:v>
                </c:pt>
                <c:pt idx="1">
                  <c:v>7.0000000000000007E-2</c:v>
                </c:pt>
                <c:pt idx="2">
                  <c:v>7.0000000000000007E-2</c:v>
                </c:pt>
                <c:pt idx="3">
                  <c:v>0.05</c:v>
                </c:pt>
                <c:pt idx="4">
                  <c:v>0.02</c:v>
                </c:pt>
                <c:pt idx="5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BD-4767-9B14-31D6C2E86B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9420928"/>
        <c:axId val="239438080"/>
      </c:barChart>
      <c:catAx>
        <c:axId val="2394209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39438080"/>
        <c:crosses val="autoZero"/>
        <c:auto val="1"/>
        <c:lblAlgn val="ctr"/>
        <c:lblOffset val="100"/>
        <c:noMultiLvlLbl val="0"/>
      </c:catAx>
      <c:valAx>
        <c:axId val="239438080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39420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11560128591437"/>
          <c:y val="8.5301994156027405E-2"/>
          <c:w val="0.44063303066643827"/>
          <c:h val="0.86718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BBD-4767-9B14-31D6C2E86BD3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BBD-4767-9B14-31D6C2E86BD3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E517-4AD4-B7B4-E02ADE63E433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FBBD-4767-9B14-31D6C2E86BD3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BBD-4767-9B14-31D6C2E86BD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517-4AD4-B7B4-E02ADE63E4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In their own home</c:v>
                </c:pt>
                <c:pt idx="1">
                  <c:v>In an aged care facility (where additional professional support is also available)</c:v>
                </c:pt>
                <c:pt idx="2">
                  <c:v>In another family member’s home</c:v>
                </c:pt>
                <c:pt idx="3">
                  <c:v>In a retirement community</c:v>
                </c:pt>
                <c:pt idx="4">
                  <c:v>Other</c:v>
                </c:pt>
                <c:pt idx="5">
                  <c:v>In my home with me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0.49</c:v>
                </c:pt>
                <c:pt idx="1">
                  <c:v>0.08</c:v>
                </c:pt>
                <c:pt idx="2">
                  <c:v>0.06</c:v>
                </c:pt>
                <c:pt idx="3">
                  <c:v>0.05</c:v>
                </c:pt>
                <c:pt idx="4">
                  <c:v>0.02</c:v>
                </c:pt>
                <c:pt idx="5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BD-4767-9B14-31D6C2E86B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9420928"/>
        <c:axId val="239438080"/>
      </c:barChart>
      <c:catAx>
        <c:axId val="2394209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39438080"/>
        <c:crosses val="autoZero"/>
        <c:auto val="1"/>
        <c:lblAlgn val="ctr"/>
        <c:lblOffset val="100"/>
        <c:noMultiLvlLbl val="0"/>
      </c:catAx>
      <c:valAx>
        <c:axId val="239438080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39420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997994432287299"/>
          <c:y val="0.25625682047012532"/>
          <c:w val="0.45726183931812242"/>
          <c:h val="0.773332057328518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C44-4938-AECE-07A9A20A878E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C44-4938-AECE-07A9A20A878E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7C44-4938-AECE-07A9A20A878E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7C44-4938-AECE-07A9A20A878E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7-7C44-4938-AECE-07A9A20A878E}"/>
              </c:ext>
            </c:extLst>
          </c:dPt>
          <c:dPt>
            <c:idx val="5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7C44-4938-AECE-07A9A20A878E}"/>
              </c:ext>
            </c:extLst>
          </c:dPt>
          <c:dLbls>
            <c:dLbl>
              <c:idx val="0"/>
              <c:layout>
                <c:manualLayout>
                  <c:x val="0.12471555024746507"/>
                  <c:y val="0.180176204240348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44-4938-AECE-07A9A20A878E}"/>
                </c:ext>
              </c:extLst>
            </c:dLbl>
            <c:dLbl>
              <c:idx val="1"/>
              <c:layout>
                <c:manualLayout>
                  <c:x val="-0.15421216923094269"/>
                  <c:y val="5.63837194704983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>
                      <a:solidFill>
                        <a:srgbClr val="1F3D4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44-4938-AECE-07A9A20A878E}"/>
                </c:ext>
              </c:extLst>
            </c:dLbl>
            <c:dLbl>
              <c:idx val="3"/>
              <c:layout>
                <c:manualLayout>
                  <c:x val="-1.3363030884933264E-2"/>
                  <c:y val="-8.5678707575659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44-4938-AECE-07A9A20A878E}"/>
                </c:ext>
              </c:extLst>
            </c:dLbl>
            <c:dLbl>
              <c:idx val="4"/>
              <c:layout>
                <c:manualLayout>
                  <c:x val="3.4595392542826835E-2"/>
                  <c:y val="-8.09141442928555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C44-4938-AECE-07A9A20A878E}"/>
                </c:ext>
              </c:extLst>
            </c:dLbl>
            <c:dLbl>
              <c:idx val="5"/>
              <c:layout>
                <c:manualLayout>
                  <c:x val="6.7296236257437761E-2"/>
                  <c:y val="-8.51309445928970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C44-4938-AECE-07A9A20A87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Less than 15 minutes</c:v>
                </c:pt>
                <c:pt idx="1">
                  <c:v>15 minutes to &lt; 30 minutes</c:v>
                </c:pt>
                <c:pt idx="2">
                  <c:v>30 minutes to &lt; 1 hour</c:v>
                </c:pt>
                <c:pt idx="3">
                  <c:v>1 to 2 hours</c:v>
                </c:pt>
                <c:pt idx="4">
                  <c:v>3 to 4 hours</c:v>
                </c:pt>
                <c:pt idx="5">
                  <c:v>5 hours or more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0.43</c:v>
                </c:pt>
                <c:pt idx="1">
                  <c:v>0.28000000000000003</c:v>
                </c:pt>
                <c:pt idx="2">
                  <c:v>0.16</c:v>
                </c:pt>
                <c:pt idx="3">
                  <c:v>0.05</c:v>
                </c:pt>
                <c:pt idx="4">
                  <c:v>0.04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44-4938-AECE-07A9A20A878E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213"/>
      </c:pieChart>
    </c:plotArea>
    <c:legend>
      <c:legendPos val="l"/>
      <c:layout>
        <c:manualLayout>
          <c:xMode val="edge"/>
          <c:yMode val="edge"/>
          <c:x val="1.7692880331988344E-2"/>
          <c:y val="0.28708158530492695"/>
          <c:w val="0.4438134090422024"/>
          <c:h val="0.66793733788676213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11560128591437"/>
          <c:y val="8.5301994156027405E-2"/>
          <c:w val="0.44063303066643827"/>
          <c:h val="0.86718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D65-479C-BA93-F807583C07C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D65-479C-BA93-F807583C07C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D65-479C-BA93-F807583C07C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D65-479C-BA93-F807583C07C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D65-479C-BA93-F807583C07C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6D65-479C-BA93-F807583C07C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Moving closer to the person you are/were providing care for</c:v>
                </c:pt>
                <c:pt idx="1">
                  <c:v>Moving the person you are/were providing care for closer to you</c:v>
                </c:pt>
                <c:pt idx="2">
                  <c:v>Having a sibling move closer to the person you are/were providing care for</c:v>
                </c:pt>
                <c:pt idx="3">
                  <c:v>None of the above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0.37</c:v>
                </c:pt>
                <c:pt idx="2">
                  <c:v>0.09</c:v>
                </c:pt>
                <c:pt idx="3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D65-479C-BA93-F807583C07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9463808"/>
        <c:axId val="239474944"/>
      </c:barChart>
      <c:catAx>
        <c:axId val="2394638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39474944"/>
        <c:crosses val="autoZero"/>
        <c:auto val="1"/>
        <c:lblAlgn val="ctr"/>
        <c:lblOffset val="100"/>
        <c:noMultiLvlLbl val="0"/>
      </c:catAx>
      <c:valAx>
        <c:axId val="239474944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239463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1" cy="464820"/>
          </a:xfrm>
          <a:prstGeom prst="rect">
            <a:avLst/>
          </a:prstGeom>
        </p:spPr>
        <p:txBody>
          <a:bodyPr vert="horz" lIns="91552" tIns="45776" rIns="91552" bIns="457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1" cy="464820"/>
          </a:xfrm>
          <a:prstGeom prst="rect">
            <a:avLst/>
          </a:prstGeom>
        </p:spPr>
        <p:txBody>
          <a:bodyPr vert="horz" lIns="91552" tIns="45776" rIns="91552" bIns="45776" rtlCol="0"/>
          <a:lstStyle>
            <a:lvl1pPr algn="r">
              <a:defRPr sz="1200"/>
            </a:lvl1pPr>
          </a:lstStyle>
          <a:p>
            <a:fld id="{4408E7D7-7FBA-46DE-AA18-67AB8E59DFB5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71"/>
            <a:ext cx="3037841" cy="464820"/>
          </a:xfrm>
          <a:prstGeom prst="rect">
            <a:avLst/>
          </a:prstGeom>
        </p:spPr>
        <p:txBody>
          <a:bodyPr vert="horz" lIns="91552" tIns="45776" rIns="91552" bIns="457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71"/>
            <a:ext cx="3037841" cy="464820"/>
          </a:xfrm>
          <a:prstGeom prst="rect">
            <a:avLst/>
          </a:prstGeom>
        </p:spPr>
        <p:txBody>
          <a:bodyPr vert="horz" lIns="91552" tIns="45776" rIns="91552" bIns="45776" rtlCol="0" anchor="b"/>
          <a:lstStyle>
            <a:lvl1pPr algn="r">
              <a:defRPr sz="1200"/>
            </a:lvl1pPr>
          </a:lstStyle>
          <a:p>
            <a:fld id="{DFAF9EDB-12E0-496F-9DA5-89EC2E59A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7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1" cy="464820"/>
          </a:xfrm>
          <a:prstGeom prst="rect">
            <a:avLst/>
          </a:prstGeom>
        </p:spPr>
        <p:txBody>
          <a:bodyPr vert="horz" lIns="91552" tIns="45776" rIns="91552" bIns="457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1" cy="464820"/>
          </a:xfrm>
          <a:prstGeom prst="rect">
            <a:avLst/>
          </a:prstGeom>
        </p:spPr>
        <p:txBody>
          <a:bodyPr vert="horz" lIns="91552" tIns="45776" rIns="91552" bIns="45776" rtlCol="0"/>
          <a:lstStyle>
            <a:lvl1pPr algn="r">
              <a:defRPr sz="1200"/>
            </a:lvl1pPr>
          </a:lstStyle>
          <a:p>
            <a:fld id="{C54CBA79-81BB-45A4-9E29-4523243FA528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3"/>
            <a:ext cx="5608320" cy="4183380"/>
          </a:xfrm>
          <a:prstGeom prst="rect">
            <a:avLst/>
          </a:prstGeom>
        </p:spPr>
        <p:txBody>
          <a:bodyPr vert="horz" lIns="91552" tIns="45776" rIns="91552" bIns="4577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71"/>
            <a:ext cx="3037841" cy="464820"/>
          </a:xfrm>
          <a:prstGeom prst="rect">
            <a:avLst/>
          </a:prstGeom>
        </p:spPr>
        <p:txBody>
          <a:bodyPr vert="horz" lIns="91552" tIns="45776" rIns="91552" bIns="457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1"/>
            <a:ext cx="3037841" cy="464820"/>
          </a:xfrm>
          <a:prstGeom prst="rect">
            <a:avLst/>
          </a:prstGeom>
        </p:spPr>
        <p:txBody>
          <a:bodyPr vert="horz" lIns="91552" tIns="45776" rIns="91552" bIns="45776" rtlCol="0" anchor="b"/>
          <a:lstStyle>
            <a:lvl1pPr algn="r">
              <a:defRPr sz="1200"/>
            </a:lvl1pPr>
          </a:lstStyle>
          <a:p>
            <a:fld id="{E0C592B8-16CE-4B85-A199-6082FA6840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3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92B8-16CE-4B85-A199-6082FA68408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2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9725"/>
            <a:ext cx="8229600" cy="1571145"/>
          </a:xfrm>
        </p:spPr>
        <p:txBody>
          <a:bodyPr vert="horz" lIns="0" tIns="0" rIns="0" bIns="0" rtlCol="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1" i="0" kern="1200" cap="all" baseline="0" smtClean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42139"/>
            <a:ext cx="8229600" cy="1076072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2400" b="0" i="0" kern="1200" smtClean="0">
                <a:solidFill>
                  <a:schemeClr val="tx2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359052"/>
            <a:ext cx="8378376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r>
              <a:rPr lang="en-US" sz="1000" dirty="0">
                <a:solidFill>
                  <a:srgbClr val="003150"/>
                </a:solidFill>
                <a:latin typeface="Arial"/>
                <a:cs typeface="Arial"/>
              </a:rPr>
              <a:t>The Northwestern Mutual Life Insurance Company – Milwaukee, WI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797780"/>
            <a:ext cx="4048125" cy="715962"/>
          </a:xfrm>
        </p:spPr>
        <p:txBody>
          <a:bodyPr anchor="t" anchorCtr="0">
            <a:noAutofit/>
          </a:bodyPr>
          <a:lstStyle>
            <a:lvl1pPr>
              <a:buNone/>
              <a:defRPr sz="2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3"/>
          <a:stretch/>
        </p:blipFill>
        <p:spPr>
          <a:xfrm>
            <a:off x="6389406" y="6303813"/>
            <a:ext cx="2754594" cy="4693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19727"/>
            <a:ext cx="8229600" cy="2542726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4572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lang="en-US" sz="4000" b="1" i="0" kern="1200" cap="all" baseline="0" smtClean="0">
                <a:solidFill>
                  <a:schemeClr val="accent2"/>
                </a:solidFill>
                <a:latin typeface="Arial"/>
                <a:ea typeface="+mj-ea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05300" y="6324600"/>
            <a:ext cx="533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D286405-BD26-4CCB-B009-B6CE732239D0}" type="slidenum">
              <a:rPr lang="en-US" sz="900" smtClean="0">
                <a:solidFill>
                  <a:schemeClr val="tx2"/>
                </a:solidFill>
              </a:rPr>
              <a:pPr algn="ctr"/>
              <a:t>‹#›</a:t>
            </a:fld>
            <a:endParaRPr lang="en-US" sz="9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3"/>
          <a:stretch/>
        </p:blipFill>
        <p:spPr bwMode="invGray">
          <a:xfrm>
            <a:off x="6389406" y="6303813"/>
            <a:ext cx="2754594" cy="4693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58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92496"/>
            <a:ext cx="9143998" cy="136550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5300" y="6324600"/>
            <a:ext cx="533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D286405-BD26-4CCB-B009-B6CE732239D0}" type="slidenum">
              <a:rPr lang="en-US" sz="900" smtClean="0">
                <a:solidFill>
                  <a:schemeClr val="tx2"/>
                </a:solidFill>
              </a:rPr>
              <a:pPr algn="ctr"/>
              <a:t>‹#›</a:t>
            </a:fld>
            <a:endParaRPr lang="en-US" sz="9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lang="en-US" sz="3200" b="1" i="0" kern="1200" smtClean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31775" indent="-231775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509588" indent="-268288" algn="l" defTabSz="914400" rtl="0" eaLnBrk="1" latinLnBrk="0" hangingPunct="1">
        <a:spcBef>
          <a:spcPts val="900"/>
        </a:spcBef>
        <a:buFont typeface="Arial" pitchFamily="34" charset="0"/>
        <a:buChar char="–"/>
        <a:defRPr sz="2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798513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041400" indent="-242888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509" y="1609725"/>
            <a:ext cx="8229600" cy="1571145"/>
          </a:xfrm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Calibri" pitchFamily="34" charset="0"/>
              </a:rPr>
              <a:t>2019 C.A.R.E Study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9779" y="2971020"/>
            <a:ext cx="8638922" cy="1076072"/>
          </a:xfrm>
        </p:spPr>
        <p:txBody>
          <a:bodyPr/>
          <a:lstStyle/>
          <a:p>
            <a:endParaRPr lang="en-US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Part I: Family dynamics and caregiving; choices and realities; planning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April 2019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AB22DA-E557-4ED3-9820-B217E6197567}"/>
              </a:ext>
            </a:extLst>
          </p:cNvPr>
          <p:cNvSpPr txBox="1"/>
          <p:nvPr/>
        </p:nvSpPr>
        <p:spPr>
          <a:xfrm>
            <a:off x="332509" y="5581291"/>
            <a:ext cx="517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Northwestern Mutual is the marketing name for The Northwestern Mutual Life Insurance Company (NM), Milwaukee, WI and its subsidiaries.</a:t>
            </a:r>
          </a:p>
        </p:txBody>
      </p:sp>
    </p:spTree>
    <p:extLst>
      <p:ext uri="{BB962C8B-B14F-4D97-AF65-F5344CB8AC3E}">
        <p14:creationId xmlns:p14="http://schemas.microsoft.com/office/powerpoint/2010/main" val="3694939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E2EAEC-FAC7-4F82-BAFB-39E48FAAA3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Choices &amp; realities</a:t>
            </a:r>
          </a:p>
        </p:txBody>
      </p:sp>
    </p:spTree>
    <p:extLst>
      <p:ext uri="{BB962C8B-B14F-4D97-AF65-F5344CB8AC3E}">
        <p14:creationId xmlns:p14="http://schemas.microsoft.com/office/powerpoint/2010/main" val="3579849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5266" y="200835"/>
            <a:ext cx="8753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Two in five people surprised to become caregivers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314101746"/>
              </p:ext>
            </p:extLst>
          </p:nvPr>
        </p:nvGraphicFramePr>
        <p:xfrm>
          <a:off x="-1763390" y="1749879"/>
          <a:ext cx="7724574" cy="349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9602" y="1418541"/>
            <a:ext cx="3848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Whether Care Was Planned or Unexpected </a:t>
            </a:r>
            <a:endParaRPr lang="en-US" sz="1200" b="1" dirty="0">
              <a:solidFill>
                <a:srgbClr val="002B4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3" y="6138403"/>
            <a:ext cx="6597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All Qualified Respondents (n=1400)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b="1" dirty="0">
                <a:solidFill>
                  <a:srgbClr val="002B49"/>
                </a:solidFill>
              </a:rPr>
              <a:t>E23. </a:t>
            </a:r>
            <a:r>
              <a:rPr lang="en-IN" sz="800" dirty="0">
                <a:solidFill>
                  <a:srgbClr val="002B49"/>
                </a:solidFill>
              </a:rPr>
              <a:t>Did you know in advance that you would be providing care for a family member or friend?</a:t>
            </a:r>
          </a:p>
          <a:p>
            <a:endParaRPr lang="en-IN" sz="800" dirty="0">
              <a:solidFill>
                <a:srgbClr val="002B49"/>
              </a:solidFill>
            </a:endParaRPr>
          </a:p>
          <a:p>
            <a:r>
              <a:rPr lang="en-US" sz="800" b="1" u="sng" dirty="0">
                <a:solidFill>
                  <a:srgbClr val="002B49"/>
                </a:solidFill>
              </a:rPr>
              <a:t>BASE: All Qualified Respondents (n=1400)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b="1" dirty="0">
                <a:solidFill>
                  <a:srgbClr val="002B49"/>
                </a:solidFill>
              </a:rPr>
              <a:t>Q17</a:t>
            </a:r>
            <a:r>
              <a:rPr lang="en-US" sz="800" dirty="0">
                <a:solidFill>
                  <a:srgbClr val="002B49"/>
                </a:solidFill>
              </a:rPr>
              <a:t>. Do you feel like you had a choice regarding taking on your role as caregiver?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5A60357-C02E-4580-9E84-71314B7DFB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7168692"/>
              </p:ext>
            </p:extLst>
          </p:nvPr>
        </p:nvGraphicFramePr>
        <p:xfrm>
          <a:off x="2652532" y="1751654"/>
          <a:ext cx="7724574" cy="349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C64824E-9C7F-4A21-99AF-4A73376157A9}"/>
              </a:ext>
            </a:extLst>
          </p:cNvPr>
          <p:cNvSpPr txBox="1"/>
          <p:nvPr/>
        </p:nvSpPr>
        <p:spPr>
          <a:xfrm>
            <a:off x="4388263" y="1420316"/>
            <a:ext cx="478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B49"/>
                </a:solidFill>
              </a:rPr>
              <a:t>Whether Felt There Was a Choice in Role as Caregiver</a:t>
            </a:r>
            <a:endParaRPr lang="en-US" sz="1200" b="1" dirty="0">
              <a:solidFill>
                <a:srgbClr val="002B49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967792-70F2-48E0-90ED-4A2B8C928312}"/>
              </a:ext>
            </a:extLst>
          </p:cNvPr>
          <p:cNvCxnSpPr/>
          <p:nvPr/>
        </p:nvCxnSpPr>
        <p:spPr>
          <a:xfrm>
            <a:off x="4357445" y="1577584"/>
            <a:ext cx="0" cy="40346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AFE8CA7-47C4-420D-A4DC-A82160937FBC}"/>
              </a:ext>
            </a:extLst>
          </p:cNvPr>
          <p:cNvSpPr/>
          <p:nvPr/>
        </p:nvSpPr>
        <p:spPr>
          <a:xfrm>
            <a:off x="249725" y="719819"/>
            <a:ext cx="8045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Most feel like they ultimately had a choice in taking on the role</a:t>
            </a:r>
          </a:p>
        </p:txBody>
      </p:sp>
      <p:cxnSp>
        <p:nvCxnSpPr>
          <p:cNvPr id="13" name="Shape 309">
            <a:extLst>
              <a:ext uri="{FF2B5EF4-FFF2-40B4-BE49-F238E27FC236}">
                <a16:creationId xmlns:a16="http://schemas.microsoft.com/office/drawing/2014/main" id="{85516EF8-E71B-4E0E-8850-F16528CA9B36}"/>
              </a:ext>
            </a:extLst>
          </p:cNvPr>
          <p:cNvCxnSpPr/>
          <p:nvPr/>
        </p:nvCxnSpPr>
        <p:spPr>
          <a:xfrm>
            <a:off x="251550" y="670490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0D0DAE5-32A6-48A5-AD59-E32DB104AF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695208"/>
              </p:ext>
            </p:extLst>
          </p:nvPr>
        </p:nvGraphicFramePr>
        <p:xfrm>
          <a:off x="6723431" y="5030773"/>
          <a:ext cx="2169019" cy="162639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2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325">
                  <a:extLst>
                    <a:ext uri="{9D8B030D-6E8A-4147-A177-3AD203B41FA5}">
                      <a16:colId xmlns:a16="http://schemas.microsoft.com/office/drawing/2014/main" val="570316907"/>
                    </a:ext>
                  </a:extLst>
                </a:gridCol>
              </a:tblGrid>
              <a:tr h="30491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Percent Felt Had Choice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2B4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95">
                <a:tc>
                  <a:txBody>
                    <a:bodyPr/>
                    <a:lstStyle/>
                    <a:p>
                      <a:pPr marL="231775" indent="0" algn="l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Millennials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295">
                <a:tc>
                  <a:txBody>
                    <a:bodyPr/>
                    <a:lstStyle/>
                    <a:p>
                      <a:pPr marL="231775" indent="0" algn="l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 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5599665"/>
                  </a:ext>
                </a:extLst>
              </a:tr>
              <a:tr h="264295">
                <a:tc>
                  <a:txBody>
                    <a:bodyPr/>
                    <a:lstStyle/>
                    <a:p>
                      <a:pPr marL="231775" indent="0" algn="l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Baby Boomers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063968"/>
                  </a:ext>
                </a:extLst>
              </a:tr>
              <a:tr h="264295">
                <a:tc>
                  <a:txBody>
                    <a:bodyPr/>
                    <a:lstStyle/>
                    <a:p>
                      <a:pPr marL="231775" indent="0" algn="l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Caring for Spouse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940697"/>
                  </a:ext>
                </a:extLst>
              </a:tr>
              <a:tr h="264295">
                <a:tc>
                  <a:txBody>
                    <a:bodyPr/>
                    <a:lstStyle/>
                    <a:p>
                      <a:pPr marL="231775" indent="0" algn="l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Caring for Parent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1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786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85095397"/>
              </p:ext>
            </p:extLst>
          </p:nvPr>
        </p:nvGraphicFramePr>
        <p:xfrm>
          <a:off x="-296770" y="1815881"/>
          <a:ext cx="7153815" cy="368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8610" y="0"/>
            <a:ext cx="88781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2B49"/>
              </a:solidFill>
            </a:endParaRPr>
          </a:p>
          <a:p>
            <a:r>
              <a:rPr lang="en-US" sz="2800" dirty="0">
                <a:solidFill>
                  <a:srgbClr val="002B49"/>
                </a:solidFill>
              </a:rPr>
              <a:t>Most caregivers providing 6+ hours of care daily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840" y="6289638"/>
            <a:ext cx="8878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All Qualified Respondents (Total Caregivers n=1400; Male n=525; Female n=875; Millennials n=400; Gen Xers n=427; Boomers n=448; Current Caregiver n=638; Past Caregivers n=835)</a:t>
            </a:r>
          </a:p>
          <a:p>
            <a:r>
              <a:rPr lang="en-US" sz="800" b="1" dirty="0">
                <a:solidFill>
                  <a:srgbClr val="002B49"/>
                </a:solidFill>
              </a:rPr>
              <a:t>Q11. </a:t>
            </a:r>
            <a:r>
              <a:rPr lang="en-US" sz="800" dirty="0">
                <a:solidFill>
                  <a:srgbClr val="002B49"/>
                </a:solidFill>
              </a:rPr>
              <a:t>How many hours a day do/did you usually spend providing care? </a:t>
            </a:r>
          </a:p>
        </p:txBody>
      </p:sp>
      <p:sp>
        <p:nvSpPr>
          <p:cNvPr id="3" name="Rectangle 2"/>
          <p:cNvSpPr/>
          <p:nvPr/>
        </p:nvSpPr>
        <p:spPr>
          <a:xfrm>
            <a:off x="314190" y="1661993"/>
            <a:ext cx="5065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Time Spent Providing Care</a:t>
            </a:r>
            <a:endParaRPr lang="en-IN" sz="1400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AD59196-87E0-44BC-B342-50DCD68DB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284168"/>
              </p:ext>
            </p:extLst>
          </p:nvPr>
        </p:nvGraphicFramePr>
        <p:xfrm>
          <a:off x="5362696" y="2301116"/>
          <a:ext cx="2926080" cy="225576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60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170">
                  <a:extLst>
                    <a:ext uri="{9D8B030D-6E8A-4147-A177-3AD203B41FA5}">
                      <a16:colId xmlns:a16="http://schemas.microsoft.com/office/drawing/2014/main" val="570316907"/>
                    </a:ext>
                  </a:extLst>
                </a:gridCol>
              </a:tblGrid>
              <a:tr h="36379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Mean in Hours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2B4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329">
                <a:tc>
                  <a:txBody>
                    <a:bodyPr/>
                    <a:lstStyle/>
                    <a:p>
                      <a:pPr marL="461963" indent="0" algn="l" rtl="0" fontAlgn="b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Caregivers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329">
                <a:tc>
                  <a:txBody>
                    <a:bodyPr/>
                    <a:lstStyle/>
                    <a:p>
                      <a:pPr marL="461963" indent="0" algn="l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5599665"/>
                  </a:ext>
                </a:extLst>
              </a:tr>
              <a:tr h="315329">
                <a:tc>
                  <a:txBody>
                    <a:bodyPr/>
                    <a:lstStyle/>
                    <a:p>
                      <a:pPr marL="461963" indent="0" algn="l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Female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063968"/>
                  </a:ext>
                </a:extLst>
              </a:tr>
              <a:tr h="315329">
                <a:tc>
                  <a:txBody>
                    <a:bodyPr/>
                    <a:lstStyle/>
                    <a:p>
                      <a:pPr marL="461963" indent="0" algn="l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Millennials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940697"/>
                  </a:ext>
                </a:extLst>
              </a:tr>
              <a:tr h="315329">
                <a:tc>
                  <a:txBody>
                    <a:bodyPr/>
                    <a:lstStyle/>
                    <a:p>
                      <a:pPr marL="461963" indent="0" algn="l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 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12437"/>
                  </a:ext>
                </a:extLst>
              </a:tr>
              <a:tr h="315329">
                <a:tc>
                  <a:txBody>
                    <a:bodyPr/>
                    <a:lstStyle/>
                    <a:p>
                      <a:pPr marL="461963" indent="0" algn="l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Boomers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8964041"/>
                  </a:ext>
                </a:extLst>
              </a:tr>
            </a:tbl>
          </a:graphicData>
        </a:graphic>
      </p:graphicFrame>
      <p:cxnSp>
        <p:nvCxnSpPr>
          <p:cNvPr id="8" name="Shape 309">
            <a:extLst>
              <a:ext uri="{FF2B5EF4-FFF2-40B4-BE49-F238E27FC236}">
                <a16:creationId xmlns:a16="http://schemas.microsoft.com/office/drawing/2014/main" id="{E4E894D6-A4A8-4343-9514-A106FBBF4136}"/>
              </a:ext>
            </a:extLst>
          </p:cNvPr>
          <p:cNvCxnSpPr/>
          <p:nvPr/>
        </p:nvCxnSpPr>
        <p:spPr>
          <a:xfrm>
            <a:off x="237220" y="800219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211DCC8-6877-4347-B014-B836FDB795AB}"/>
              </a:ext>
            </a:extLst>
          </p:cNvPr>
          <p:cNvSpPr/>
          <p:nvPr/>
        </p:nvSpPr>
        <p:spPr>
          <a:xfrm>
            <a:off x="140815" y="889928"/>
            <a:ext cx="8045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Women and Millennials log the longest hours</a:t>
            </a:r>
          </a:p>
        </p:txBody>
      </p:sp>
    </p:spTree>
    <p:extLst>
      <p:ext uri="{BB962C8B-B14F-4D97-AF65-F5344CB8AC3E}">
        <p14:creationId xmlns:p14="http://schemas.microsoft.com/office/powerpoint/2010/main" val="2257980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8134133"/>
              </p:ext>
            </p:extLst>
          </p:nvPr>
        </p:nvGraphicFramePr>
        <p:xfrm>
          <a:off x="1352097" y="1768878"/>
          <a:ext cx="7153815" cy="368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5904" y="186941"/>
            <a:ext cx="8753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Most caregivers assume a decade of caregiving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232" y="6221262"/>
            <a:ext cx="8922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</a:t>
            </a:r>
            <a:r>
              <a:rPr lang="en-IN" sz="800" b="1" u="sng" dirty="0">
                <a:solidFill>
                  <a:srgbClr val="002B49"/>
                </a:solidFill>
              </a:rPr>
              <a:t>All Qualified Respondents </a:t>
            </a:r>
            <a:r>
              <a:rPr lang="en-US" sz="800" b="1" u="sng" dirty="0">
                <a:solidFill>
                  <a:srgbClr val="002B49"/>
                </a:solidFill>
              </a:rPr>
              <a:t>(Total Caregivers n=1400; Male n=525; Female n=875; Millennials n=400; Gen Xers n=427; Boomers n=448</a:t>
            </a:r>
            <a:r>
              <a:rPr lang="en-US" sz="800" u="sng" dirty="0">
                <a:solidFill>
                  <a:srgbClr val="002B49"/>
                </a:solidFill>
              </a:rPr>
              <a:t>; C</a:t>
            </a:r>
            <a:r>
              <a:rPr lang="en-US" sz="800" b="1" u="sng" dirty="0">
                <a:solidFill>
                  <a:srgbClr val="002B49"/>
                </a:solidFill>
              </a:rPr>
              <a:t>urrent Caregiver n=638; Past Caregivers n=835)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b="1" dirty="0">
                <a:solidFill>
                  <a:srgbClr val="002B49"/>
                </a:solidFill>
              </a:rPr>
              <a:t>Q12. </a:t>
            </a:r>
            <a:r>
              <a:rPr lang="en-US" sz="800" dirty="0">
                <a:solidFill>
                  <a:srgbClr val="002B49"/>
                </a:solidFill>
              </a:rPr>
              <a:t>How many years do you expect to be a caregiver over your lifetime (enter total number of years even if it spans more than one person you are/you might be caring for at different periods in your life and including anyone you have provided care for in the past)?</a:t>
            </a:r>
            <a:endParaRPr lang="en-IN" sz="800" dirty="0">
              <a:solidFill>
                <a:srgbClr val="002B4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3747" y="1521989"/>
            <a:ext cx="5065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Expected Number of Year(s) for Caregiving</a:t>
            </a:r>
            <a:endParaRPr lang="en-IN" sz="14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1F91611-B3D3-4978-A3A3-317811C0D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484730"/>
              </p:ext>
            </p:extLst>
          </p:nvPr>
        </p:nvGraphicFramePr>
        <p:xfrm>
          <a:off x="5741787" y="4180352"/>
          <a:ext cx="1766384" cy="36379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6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37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Mean in Years: 9.9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Shape 309">
            <a:extLst>
              <a:ext uri="{FF2B5EF4-FFF2-40B4-BE49-F238E27FC236}">
                <a16:creationId xmlns:a16="http://schemas.microsoft.com/office/drawing/2014/main" id="{E88BE94B-E734-4A51-A056-317A2C69ABAD}"/>
              </a:ext>
            </a:extLst>
          </p:cNvPr>
          <p:cNvCxnSpPr/>
          <p:nvPr/>
        </p:nvCxnSpPr>
        <p:spPr>
          <a:xfrm>
            <a:off x="162187" y="757450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775044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41328" y="201529"/>
            <a:ext cx="9002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Caregiving: Part emotional, part practical, part financial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10857905"/>
              </p:ext>
            </p:extLst>
          </p:nvPr>
        </p:nvGraphicFramePr>
        <p:xfrm>
          <a:off x="373850" y="1826070"/>
          <a:ext cx="7724574" cy="349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15290" y="1712507"/>
            <a:ext cx="2441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How Caregiving Is Defined</a:t>
            </a:r>
            <a:endParaRPr lang="en-US" sz="1400" b="1" strike="sngStrike" dirty="0"/>
          </a:p>
        </p:txBody>
      </p:sp>
      <p:sp>
        <p:nvSpPr>
          <p:cNvPr id="8" name="TextBox 7"/>
          <p:cNvSpPr txBox="1"/>
          <p:nvPr/>
        </p:nvSpPr>
        <p:spPr>
          <a:xfrm>
            <a:off x="14265" y="6418151"/>
            <a:ext cx="6296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All Qualified Respondents (Total 2019 n=1400; Experienced Caregivers 2017 n=987; 2016 n=1014)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b="1" dirty="0">
                <a:solidFill>
                  <a:srgbClr val="002B49"/>
                </a:solidFill>
              </a:rPr>
              <a:t>E18. </a:t>
            </a:r>
            <a:r>
              <a:rPr lang="en-IN" sz="800" dirty="0">
                <a:solidFill>
                  <a:srgbClr val="002B49"/>
                </a:solidFill>
              </a:rPr>
              <a:t>What does caregiving mean to you in terms of the breakdown between financial and non-financial support?</a:t>
            </a:r>
            <a:endParaRPr lang="en-US" sz="800" dirty="0">
              <a:solidFill>
                <a:srgbClr val="002B49"/>
              </a:solidFill>
            </a:endParaRPr>
          </a:p>
        </p:txBody>
      </p:sp>
      <p:cxnSp>
        <p:nvCxnSpPr>
          <p:cNvPr id="15" name="Shape 309">
            <a:extLst>
              <a:ext uri="{FF2B5EF4-FFF2-40B4-BE49-F238E27FC236}">
                <a16:creationId xmlns:a16="http://schemas.microsoft.com/office/drawing/2014/main" id="{C1986965-B545-41C3-9771-964B4F7D9F66}"/>
              </a:ext>
            </a:extLst>
          </p:cNvPr>
          <p:cNvCxnSpPr/>
          <p:nvPr/>
        </p:nvCxnSpPr>
        <p:spPr>
          <a:xfrm>
            <a:off x="251550" y="833780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4143580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99678174"/>
              </p:ext>
            </p:extLst>
          </p:nvPr>
        </p:nvGraphicFramePr>
        <p:xfrm>
          <a:off x="1188041" y="1444420"/>
          <a:ext cx="7505779" cy="4110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155" y="184434"/>
            <a:ext cx="9187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Nearly one-third of monthly budgets go to caregiving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53110" y="1588559"/>
            <a:ext cx="45702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rgbClr val="002B49"/>
                </a:solidFill>
              </a:rPr>
              <a:t>Percent of Monthly Budget Allocated for Caregiving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0010" y="6426534"/>
            <a:ext cx="90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cap="all" dirty="0">
                <a:solidFill>
                  <a:srgbClr val="002B49"/>
                </a:solidFill>
              </a:rPr>
              <a:t>BASE: A</a:t>
            </a:r>
            <a:r>
              <a:rPr lang="en-US" sz="800" b="1" u="sng" dirty="0">
                <a:solidFill>
                  <a:srgbClr val="002B49"/>
                </a:solidFill>
              </a:rPr>
              <a:t>ll Qualified Respondents (Current Caregivers n=638, Past Caregivers n=835)</a:t>
            </a:r>
            <a:endParaRPr lang="en-IN" sz="800" b="1" u="sng" cap="all" dirty="0">
              <a:solidFill>
                <a:srgbClr val="002B49"/>
              </a:solidFill>
            </a:endParaRPr>
          </a:p>
          <a:p>
            <a:r>
              <a:rPr lang="en-US" sz="800" b="1" dirty="0">
                <a:solidFill>
                  <a:srgbClr val="002B49"/>
                </a:solidFill>
              </a:rPr>
              <a:t>C6. </a:t>
            </a:r>
            <a:r>
              <a:rPr lang="en-US" sz="800" dirty="0"/>
              <a:t>Approximately what percentage of your monthly budget goes to/went to providing care? This may include costs to hire professional support and/or costs you incur for caregiving you do yourself.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96808" y="2515690"/>
            <a:ext cx="1573294" cy="32188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>
                <a:solidFill>
                  <a:srgbClr val="002B49"/>
                </a:solidFill>
              </a:rPr>
              <a:t>Mean:  26%</a:t>
            </a:r>
            <a:endParaRPr lang="en-IN" sz="1200" dirty="0">
              <a:solidFill>
                <a:srgbClr val="002B4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96808" y="3139688"/>
            <a:ext cx="1573294" cy="28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>
                <a:solidFill>
                  <a:srgbClr val="002B49"/>
                </a:solidFill>
              </a:rPr>
              <a:t>Mean:  31% B</a:t>
            </a:r>
            <a:endParaRPr lang="en-IN" sz="1200" dirty="0">
              <a:solidFill>
                <a:srgbClr val="002B4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CF7821-C11B-4A2C-A12F-4DA8382147EA}"/>
              </a:ext>
            </a:extLst>
          </p:cNvPr>
          <p:cNvSpPr/>
          <p:nvPr/>
        </p:nvSpPr>
        <p:spPr>
          <a:xfrm>
            <a:off x="5696808" y="3688044"/>
            <a:ext cx="1573294" cy="28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>
                <a:solidFill>
                  <a:srgbClr val="002B49"/>
                </a:solidFill>
              </a:rPr>
              <a:t>Mean:  21%</a:t>
            </a:r>
            <a:endParaRPr lang="en-IN" sz="1200" dirty="0">
              <a:solidFill>
                <a:srgbClr val="002B49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713A54-7A79-4F7E-BDB9-6BCE030F1A65}"/>
              </a:ext>
            </a:extLst>
          </p:cNvPr>
          <p:cNvSpPr/>
          <p:nvPr/>
        </p:nvSpPr>
        <p:spPr>
          <a:xfrm>
            <a:off x="5335300" y="2264033"/>
            <a:ext cx="2060910" cy="1755590"/>
          </a:xfrm>
          <a:prstGeom prst="rect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97F923-B2F3-4AD0-9946-AE1C99BAC28F}"/>
              </a:ext>
            </a:extLst>
          </p:cNvPr>
          <p:cNvSpPr txBox="1"/>
          <p:nvPr/>
        </p:nvSpPr>
        <p:spPr>
          <a:xfrm>
            <a:off x="3503381" y="3132887"/>
            <a:ext cx="2439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6DF71-F673-4CE7-8823-1F91E21C64B0}"/>
              </a:ext>
            </a:extLst>
          </p:cNvPr>
          <p:cNvSpPr txBox="1"/>
          <p:nvPr/>
        </p:nvSpPr>
        <p:spPr>
          <a:xfrm>
            <a:off x="2974413" y="3658147"/>
            <a:ext cx="2439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EE546D-C6B8-4DEA-ABDC-412E4010BD3A}"/>
              </a:ext>
            </a:extLst>
          </p:cNvPr>
          <p:cNvSpPr txBox="1"/>
          <p:nvPr/>
        </p:nvSpPr>
        <p:spPr>
          <a:xfrm>
            <a:off x="2434760" y="4641801"/>
            <a:ext cx="2439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87E005-CC87-4F98-BE35-783C403A3394}"/>
              </a:ext>
            </a:extLst>
          </p:cNvPr>
          <p:cNvSpPr txBox="1"/>
          <p:nvPr/>
        </p:nvSpPr>
        <p:spPr>
          <a:xfrm>
            <a:off x="5191671" y="5277932"/>
            <a:ext cx="2439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53F541-E3A4-442E-B2AD-0C8CB985926E}"/>
              </a:ext>
            </a:extLst>
          </p:cNvPr>
          <p:cNvSpPr/>
          <p:nvPr/>
        </p:nvSpPr>
        <p:spPr>
          <a:xfrm>
            <a:off x="24155" y="675021"/>
            <a:ext cx="50962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Budget impact higher for current caregivers</a:t>
            </a:r>
          </a:p>
        </p:txBody>
      </p:sp>
      <p:cxnSp>
        <p:nvCxnSpPr>
          <p:cNvPr id="15" name="Shape 309">
            <a:extLst>
              <a:ext uri="{FF2B5EF4-FFF2-40B4-BE49-F238E27FC236}">
                <a16:creationId xmlns:a16="http://schemas.microsoft.com/office/drawing/2014/main" id="{9A702117-46A2-4BF9-A061-3587EEB0F7D1}"/>
              </a:ext>
            </a:extLst>
          </p:cNvPr>
          <p:cNvCxnSpPr/>
          <p:nvPr/>
        </p:nvCxnSpPr>
        <p:spPr>
          <a:xfrm>
            <a:off x="52920" y="656531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719988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/>
          <p:nvPr>
            <p:extLst/>
          </p:nvPr>
        </p:nvGraphicFramePr>
        <p:xfrm>
          <a:off x="-7800" y="1517515"/>
          <a:ext cx="8630340" cy="4355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81750" y="138083"/>
            <a:ext cx="8962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Caregivers feel proud about their role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829738" y="1814208"/>
          <a:ext cx="759151" cy="36872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5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2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+12% </a:t>
                      </a:r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</a:t>
                      </a:r>
                      <a:endParaRPr lang="en-IN" sz="1200" b="0" i="0" u="none" strike="noStrike" kern="1200" dirty="0">
                        <a:solidFill>
                          <a:srgbClr val="002B4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0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+18% </a:t>
                      </a:r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</a:t>
                      </a:r>
                      <a:endParaRPr lang="en-IN" sz="1200" b="0" i="0" u="none" strike="noStrike" kern="1200" dirty="0">
                        <a:solidFill>
                          <a:srgbClr val="002B4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37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+12% </a:t>
                      </a:r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</a:t>
                      </a:r>
                      <a:endParaRPr lang="en-IN" sz="1200" b="0" i="0" u="none" strike="noStrike" kern="1200" dirty="0">
                        <a:solidFill>
                          <a:srgbClr val="002B4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06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+10% </a:t>
                      </a:r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</a:t>
                      </a:r>
                      <a:endParaRPr lang="en-IN" sz="1200" b="0" i="0" u="none" strike="noStrike" kern="1200" dirty="0">
                        <a:solidFill>
                          <a:srgbClr val="002B4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in 2017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99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8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74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Rectangle 51"/>
          <p:cNvSpPr>
            <a:spLocks noChangeArrowheads="1"/>
          </p:cNvSpPr>
          <p:nvPr/>
        </p:nvSpPr>
        <p:spPr bwMode="auto">
          <a:xfrm>
            <a:off x="7621617" y="1336305"/>
            <a:ext cx="1085554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2B49"/>
                </a:solidFill>
              </a:rPr>
              <a:t>2017 vs. 2016</a:t>
            </a:r>
          </a:p>
          <a:p>
            <a:pPr algn="ctr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>
                <a:solidFill>
                  <a:srgbClr val="002B49"/>
                </a:solidFill>
              </a:rPr>
              <a:t>All the time/</a:t>
            </a:r>
          </a:p>
          <a:p>
            <a:pPr algn="ctr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>
                <a:solidFill>
                  <a:srgbClr val="002B49"/>
                </a:solidFill>
              </a:rPr>
              <a:t>Often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42095" y="6473067"/>
            <a:ext cx="803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</a:t>
            </a:r>
            <a:r>
              <a:rPr lang="en-IN" sz="800" b="1" u="sng" dirty="0">
                <a:solidFill>
                  <a:srgbClr val="002B49"/>
                </a:solidFill>
              </a:rPr>
              <a:t>All Qualified Respondents (Total Caregivers </a:t>
            </a:r>
            <a:r>
              <a:rPr lang="en-US" sz="800" b="1" u="sng" dirty="0">
                <a:solidFill>
                  <a:srgbClr val="002B49"/>
                </a:solidFill>
              </a:rPr>
              <a:t>n=1400; 2017 Caregivers n=987; 2016 Caregivers n=1014)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b="1" dirty="0">
                <a:solidFill>
                  <a:srgbClr val="002B49"/>
                </a:solidFill>
              </a:rPr>
              <a:t>E9. </a:t>
            </a:r>
            <a:r>
              <a:rPr lang="en-IN" sz="800" dirty="0">
                <a:solidFill>
                  <a:srgbClr val="002B49"/>
                </a:solidFill>
              </a:rPr>
              <a:t>Below is a list of emotions you may experience as a caregiver. Please rate how often you’ve felt each of these emotions in your personal caregiving experiences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53017" y="1498796"/>
            <a:ext cx="5065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Frequency of Emotions as an Experienced Caregiver</a:t>
            </a:r>
            <a:endParaRPr lang="en-IN" sz="1400" dirty="0"/>
          </a:p>
        </p:txBody>
      </p:sp>
      <p:sp>
        <p:nvSpPr>
          <p:cNvPr id="2" name="Rectangle 1"/>
          <p:cNvSpPr/>
          <p:nvPr/>
        </p:nvSpPr>
        <p:spPr>
          <a:xfrm>
            <a:off x="542599" y="1816692"/>
            <a:ext cx="8079941" cy="184129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825201" y="1814208"/>
          <a:ext cx="759151" cy="36872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5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2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0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37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06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+5%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99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8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74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+4%</a:t>
                      </a:r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</a:t>
                      </a:r>
                      <a:endParaRPr lang="en-IN" sz="1200" b="0" i="0" u="none" strike="noStrike" kern="1200" dirty="0">
                        <a:solidFill>
                          <a:srgbClr val="002B4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" name="Rectangle 51"/>
          <p:cNvSpPr>
            <a:spLocks noChangeArrowheads="1"/>
          </p:cNvSpPr>
          <p:nvPr/>
        </p:nvSpPr>
        <p:spPr bwMode="auto">
          <a:xfrm>
            <a:off x="6617080" y="1336305"/>
            <a:ext cx="1085554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2B49"/>
                </a:solidFill>
              </a:rPr>
              <a:t>2019 vs. 2017</a:t>
            </a:r>
          </a:p>
          <a:p>
            <a:pPr algn="ctr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>
                <a:solidFill>
                  <a:srgbClr val="002B49"/>
                </a:solidFill>
              </a:rPr>
              <a:t>All the time/</a:t>
            </a:r>
          </a:p>
          <a:p>
            <a:pPr algn="ctr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>
                <a:solidFill>
                  <a:srgbClr val="002B49"/>
                </a:solidFill>
              </a:rPr>
              <a:t>Often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22005F-0434-4CD8-A6AE-3EB7E3B70F47}"/>
              </a:ext>
            </a:extLst>
          </p:cNvPr>
          <p:cNvSpPr/>
          <p:nvPr/>
        </p:nvSpPr>
        <p:spPr>
          <a:xfrm>
            <a:off x="236679" y="701358"/>
            <a:ext cx="47275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But they also feel tired, sad and anxious</a:t>
            </a:r>
          </a:p>
        </p:txBody>
      </p:sp>
      <p:cxnSp>
        <p:nvCxnSpPr>
          <p:cNvPr id="12" name="Shape 309">
            <a:extLst>
              <a:ext uri="{FF2B5EF4-FFF2-40B4-BE49-F238E27FC236}">
                <a16:creationId xmlns:a16="http://schemas.microsoft.com/office/drawing/2014/main" id="{B22F5C5C-FD7F-4D98-8008-F5639A305C2C}"/>
              </a:ext>
            </a:extLst>
          </p:cNvPr>
          <p:cNvCxnSpPr/>
          <p:nvPr/>
        </p:nvCxnSpPr>
        <p:spPr>
          <a:xfrm>
            <a:off x="251550" y="670134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3513103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B7EFCE45-98A3-472F-9825-F0046977C6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6262429"/>
              </p:ext>
            </p:extLst>
          </p:nvPr>
        </p:nvGraphicFramePr>
        <p:xfrm>
          <a:off x="3950456" y="2284890"/>
          <a:ext cx="4579801" cy="347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6429226"/>
            <a:ext cx="898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All Qualified Respondents (n=1400)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b="1" dirty="0">
                <a:solidFill>
                  <a:srgbClr val="002B49"/>
                </a:solidFill>
              </a:rPr>
              <a:t>Q15. </a:t>
            </a:r>
            <a:r>
              <a:rPr lang="en-US" sz="800" dirty="0">
                <a:solidFill>
                  <a:srgbClr val="002B49"/>
                </a:solidFill>
              </a:rPr>
              <a:t>Where do/did you, yourself, typically turn for guidance and support related to your emotional, practical, and financial caregiving responsibilities?  Please select all that apply for each column.</a:t>
            </a:r>
            <a:endParaRPr lang="en-IN" sz="800" dirty="0">
              <a:solidFill>
                <a:srgbClr val="002B4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269" y="236962"/>
            <a:ext cx="8985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Caregivers are turning to multiple resources for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2073443" y="1811727"/>
            <a:ext cx="5065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Types of Guidance and Support</a:t>
            </a:r>
            <a:endParaRPr lang="en-IN" sz="1400" i="1" dirty="0"/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F5378CEF-D14A-44CB-83F1-7E059D9EFDFF}"/>
              </a:ext>
            </a:extLst>
          </p:cNvPr>
          <p:cNvGraphicFramePr/>
          <p:nvPr>
            <p:extLst/>
          </p:nvPr>
        </p:nvGraphicFramePr>
        <p:xfrm>
          <a:off x="2054913" y="2232454"/>
          <a:ext cx="4579801" cy="347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EB190AFC-0D16-45C2-A7A1-C50E87603768}"/>
              </a:ext>
            </a:extLst>
          </p:cNvPr>
          <p:cNvSpPr/>
          <p:nvPr/>
        </p:nvSpPr>
        <p:spPr>
          <a:xfrm>
            <a:off x="1742092" y="2277225"/>
            <a:ext cx="21336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Emotional</a:t>
            </a:r>
            <a:endParaRPr lang="en-IN" sz="1200" i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94E40AF-B46E-4E17-BB4A-11A32FDE40A9}"/>
              </a:ext>
            </a:extLst>
          </p:cNvPr>
          <p:cNvSpPr/>
          <p:nvPr/>
        </p:nvSpPr>
        <p:spPr>
          <a:xfrm>
            <a:off x="3884940" y="2277225"/>
            <a:ext cx="21336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Practical/Personal Care</a:t>
            </a:r>
            <a:endParaRPr lang="en-IN" sz="1200" i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84869-EC42-4B7E-A04E-2E6F8DC00667}"/>
              </a:ext>
            </a:extLst>
          </p:cNvPr>
          <p:cNvSpPr/>
          <p:nvPr/>
        </p:nvSpPr>
        <p:spPr>
          <a:xfrm>
            <a:off x="5771321" y="2277225"/>
            <a:ext cx="21336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Financial</a:t>
            </a:r>
            <a:endParaRPr lang="en-IN" sz="1200" i="1" dirty="0"/>
          </a:p>
        </p:txBody>
      </p:sp>
      <p:graphicFrame>
        <p:nvGraphicFramePr>
          <p:cNvPr id="42" name="Chart 41">
            <a:extLst>
              <a:ext uri="{FF2B5EF4-FFF2-40B4-BE49-F238E27FC236}">
                <a16:creationId xmlns:a16="http://schemas.microsoft.com/office/drawing/2014/main" id="{66C506BC-15D8-40A1-8900-3C1DD013A96F}"/>
              </a:ext>
            </a:extLst>
          </p:cNvPr>
          <p:cNvGraphicFramePr/>
          <p:nvPr>
            <p:extLst/>
          </p:nvPr>
        </p:nvGraphicFramePr>
        <p:xfrm>
          <a:off x="-13499" y="2232454"/>
          <a:ext cx="4579801" cy="347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Shape 309">
            <a:extLst>
              <a:ext uri="{FF2B5EF4-FFF2-40B4-BE49-F238E27FC236}">
                <a16:creationId xmlns:a16="http://schemas.microsoft.com/office/drawing/2014/main" id="{1900D074-9231-4901-A326-33BB7BCA24AA}"/>
              </a:ext>
            </a:extLst>
          </p:cNvPr>
          <p:cNvCxnSpPr/>
          <p:nvPr/>
        </p:nvCxnSpPr>
        <p:spPr>
          <a:xfrm>
            <a:off x="172398" y="764014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1D93F64-6815-4910-8819-FA1A4C80B1F4}"/>
              </a:ext>
            </a:extLst>
          </p:cNvPr>
          <p:cNvSpPr/>
          <p:nvPr/>
        </p:nvSpPr>
        <p:spPr>
          <a:xfrm>
            <a:off x="43269" y="764014"/>
            <a:ext cx="9046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Except for financial needs, which they are almost twice as likely to handle solo</a:t>
            </a:r>
          </a:p>
        </p:txBody>
      </p:sp>
    </p:spTree>
    <p:extLst>
      <p:ext uri="{BB962C8B-B14F-4D97-AF65-F5344CB8AC3E}">
        <p14:creationId xmlns:p14="http://schemas.microsoft.com/office/powerpoint/2010/main" val="1531233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E2EAEC-FAC7-4F82-BAFB-39E48FAAA3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</p:spTree>
    <p:extLst>
      <p:ext uri="{BB962C8B-B14F-4D97-AF65-F5344CB8AC3E}">
        <p14:creationId xmlns:p14="http://schemas.microsoft.com/office/powerpoint/2010/main" val="1231103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4370" y="134793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Most caregivers have not planned for their own care</a:t>
            </a:r>
          </a:p>
        </p:txBody>
      </p:sp>
      <p:graphicFrame>
        <p:nvGraphicFramePr>
          <p:cNvPr id="3" name="Chart 2"/>
          <p:cNvGraphicFramePr/>
          <p:nvPr>
            <p:extLst/>
          </p:nvPr>
        </p:nvGraphicFramePr>
        <p:xfrm>
          <a:off x="-537889" y="2256993"/>
          <a:ext cx="4647755" cy="2748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4602" y="1858690"/>
            <a:ext cx="2422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Whether Planned for Own </a:t>
            </a:r>
          </a:p>
          <a:p>
            <a:r>
              <a:rPr lang="en-US" sz="1400" b="1" dirty="0"/>
              <a:t>Potential Long-Term Care</a:t>
            </a:r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3828047" y="2058822"/>
          <a:ext cx="3992679" cy="348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62188" y="2024621"/>
            <a:ext cx="3448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Steps Taken to Plan for Potential Care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006721"/>
            <a:ext cx="8999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u="sng" dirty="0">
                <a:solidFill>
                  <a:srgbClr val="002B49"/>
                </a:solidFill>
              </a:rPr>
              <a:t>BASE: All Qualified Respondents (2019 n=1400; 2017 n=987; 2016 n=1014)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dirty="0">
                <a:solidFill>
                  <a:srgbClr val="002B49"/>
                </a:solidFill>
              </a:rPr>
              <a:t>L2. </a:t>
            </a:r>
            <a:r>
              <a:rPr lang="en-IN" sz="800" dirty="0">
                <a:solidFill>
                  <a:srgbClr val="002B49"/>
                </a:solidFill>
              </a:rPr>
              <a:t>Have you planned for your own potential long-term care needs when you may be dependent on other(s) to provide care for you?</a:t>
            </a:r>
          </a:p>
          <a:p>
            <a:endParaRPr lang="en-IN" sz="800" dirty="0">
              <a:solidFill>
                <a:srgbClr val="002B49"/>
              </a:solidFill>
            </a:endParaRPr>
          </a:p>
          <a:p>
            <a:r>
              <a:rPr lang="en-US" sz="800" u="sng" dirty="0">
                <a:solidFill>
                  <a:srgbClr val="002B49"/>
                </a:solidFill>
              </a:rPr>
              <a:t>BASE: All Qualified Respondents Who Have Planned For Their Own Care (2019 n=391; 2017 n=285; 2016 n=392)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dirty="0">
                <a:solidFill>
                  <a:srgbClr val="002B49"/>
                </a:solidFill>
              </a:rPr>
              <a:t>L3. </a:t>
            </a:r>
            <a:r>
              <a:rPr lang="en-IN" sz="800" dirty="0">
                <a:solidFill>
                  <a:srgbClr val="002B49"/>
                </a:solidFill>
              </a:rPr>
              <a:t>What steps have you taken to plan for your own personal long term care needs? </a:t>
            </a:r>
          </a:p>
          <a:p>
            <a:r>
              <a:rPr lang="en-IN" sz="800" dirty="0">
                <a:solidFill>
                  <a:srgbClr val="002B49"/>
                </a:solidFill>
              </a:rPr>
              <a:t>Please select all that apply.</a:t>
            </a:r>
            <a:endParaRPr lang="en-US" sz="800" dirty="0">
              <a:solidFill>
                <a:srgbClr val="002B49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274390" y="3267635"/>
            <a:ext cx="821429" cy="573337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163659" y="2343862"/>
          <a:ext cx="759151" cy="30913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5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82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46%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2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43%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2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2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36%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2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Rectangle 51"/>
          <p:cNvSpPr>
            <a:spLocks noChangeArrowheads="1"/>
          </p:cNvSpPr>
          <p:nvPr/>
        </p:nvSpPr>
        <p:spPr bwMode="auto">
          <a:xfrm>
            <a:off x="8230908" y="2079151"/>
            <a:ext cx="657712" cy="23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2B49"/>
                </a:solidFill>
              </a:rPr>
              <a:t>2016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7472540" y="2347895"/>
          <a:ext cx="759151" cy="30913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5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82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2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2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46%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2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2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Rectangle 51"/>
          <p:cNvSpPr>
            <a:spLocks noChangeArrowheads="1"/>
          </p:cNvSpPr>
          <p:nvPr/>
        </p:nvSpPr>
        <p:spPr bwMode="auto">
          <a:xfrm>
            <a:off x="7539789" y="2083184"/>
            <a:ext cx="657712" cy="23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2B49"/>
                </a:solidFill>
              </a:rPr>
              <a:t>2017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62AD6A-2F99-4881-9BFF-EC7AF77164AF}"/>
              </a:ext>
            </a:extLst>
          </p:cNvPr>
          <p:cNvSpPr/>
          <p:nvPr/>
        </p:nvSpPr>
        <p:spPr>
          <a:xfrm>
            <a:off x="7894013" y="4975543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60F3EC-F67F-40E2-9C3E-C85D6269D5C8}"/>
              </a:ext>
            </a:extLst>
          </p:cNvPr>
          <p:cNvSpPr/>
          <p:nvPr/>
        </p:nvSpPr>
        <p:spPr>
          <a:xfrm>
            <a:off x="3285" y="692874"/>
            <a:ext cx="89285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If they have, they have increased savings, purchased long-term care insurance and/or incorporated long-term care into their financial plan</a:t>
            </a:r>
          </a:p>
        </p:txBody>
      </p:sp>
      <p:cxnSp>
        <p:nvCxnSpPr>
          <p:cNvPr id="19" name="Shape 309">
            <a:extLst>
              <a:ext uri="{FF2B5EF4-FFF2-40B4-BE49-F238E27FC236}">
                <a16:creationId xmlns:a16="http://schemas.microsoft.com/office/drawing/2014/main" id="{679D8952-6BA3-4B56-B0A6-74FA1FCBA004}"/>
              </a:ext>
            </a:extLst>
          </p:cNvPr>
          <p:cNvCxnSpPr/>
          <p:nvPr/>
        </p:nvCxnSpPr>
        <p:spPr>
          <a:xfrm>
            <a:off x="68530" y="658013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217358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4698" y="1044727"/>
            <a:ext cx="8752115" cy="260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sz="1400" dirty="0"/>
              <a:t>The C.A.R.E. (Costs, Accountabilities, Realities, Expectations) Study explores four elements of longevity and long-term care planning:</a:t>
            </a:r>
          </a:p>
          <a:p>
            <a:pPr marL="563563" lvl="1" indent="-285750">
              <a:spcBef>
                <a:spcPts val="900"/>
              </a:spcBef>
              <a:buFont typeface="Arial" panose="020B0604020202020204" pitchFamily="34" charset="0"/>
              <a:buChar char="−"/>
            </a:pPr>
            <a:r>
              <a:rPr lang="en-US" sz="1400" b="1" dirty="0">
                <a:solidFill>
                  <a:schemeClr val="accent2"/>
                </a:solidFill>
                <a:latin typeface="+mj-lt"/>
              </a:rPr>
              <a:t>Costs: </a:t>
            </a:r>
            <a:r>
              <a:rPr lang="en-US" sz="1400" dirty="0">
                <a:latin typeface="+mj-lt"/>
              </a:rPr>
              <a:t>Financial approach and considerations of long-term care</a:t>
            </a:r>
          </a:p>
          <a:p>
            <a:pPr marL="563563" lvl="1" indent="-285750">
              <a:spcBef>
                <a:spcPts val="900"/>
              </a:spcBef>
              <a:buFont typeface="Arial" panose="020B0604020202020204" pitchFamily="34" charset="0"/>
              <a:buChar char="−"/>
            </a:pPr>
            <a:r>
              <a:rPr lang="en-US" sz="1400" b="1" dirty="0">
                <a:solidFill>
                  <a:schemeClr val="accent2"/>
                </a:solidFill>
                <a:latin typeface="+mj-lt"/>
              </a:rPr>
              <a:t>Accountabilities: </a:t>
            </a:r>
            <a:r>
              <a:rPr lang="en-US" sz="1400" dirty="0">
                <a:latin typeface="+mj-lt"/>
              </a:rPr>
              <a:t>Obligations and responsibilities of caregiving</a:t>
            </a:r>
          </a:p>
          <a:p>
            <a:pPr marL="563563" lvl="1" indent="-285750">
              <a:spcBef>
                <a:spcPts val="900"/>
              </a:spcBef>
              <a:buFont typeface="Arial" panose="020B0604020202020204" pitchFamily="34" charset="0"/>
              <a:buChar char="−"/>
            </a:pPr>
            <a:r>
              <a:rPr lang="en-US" sz="1400" b="1" dirty="0">
                <a:solidFill>
                  <a:schemeClr val="accent2"/>
                </a:solidFill>
                <a:latin typeface="+mj-lt"/>
              </a:rPr>
              <a:t>Realities: </a:t>
            </a:r>
            <a:r>
              <a:rPr lang="en-US" sz="1400" dirty="0">
                <a:latin typeface="+mj-lt"/>
              </a:rPr>
              <a:t>Actual experience of aging or caregiving vs. anticipation</a:t>
            </a:r>
          </a:p>
          <a:p>
            <a:pPr marL="563563" lvl="1" indent="-285750">
              <a:spcBef>
                <a:spcPts val="900"/>
              </a:spcBef>
              <a:buFont typeface="Arial" panose="020B0604020202020204" pitchFamily="34" charset="0"/>
              <a:buChar char="−"/>
            </a:pPr>
            <a:r>
              <a:rPr lang="en-US" sz="1400" b="1" dirty="0">
                <a:solidFill>
                  <a:schemeClr val="accent2"/>
                </a:solidFill>
                <a:latin typeface="+mj-lt"/>
              </a:rPr>
              <a:t>Emotions: </a:t>
            </a:r>
            <a:r>
              <a:rPr lang="en-US" sz="1400" dirty="0">
                <a:latin typeface="+mj-lt"/>
              </a:rPr>
              <a:t>Mindset of caregivers</a:t>
            </a:r>
          </a:p>
          <a:p>
            <a:pPr lvl="0">
              <a:spcBef>
                <a:spcPts val="900"/>
              </a:spcBef>
            </a:pPr>
            <a:r>
              <a:rPr lang="en-US" sz="1400" dirty="0">
                <a:cs typeface="Arial"/>
              </a:rPr>
              <a:t>The interviews were completed among U.S. adults age 18+ who are currently or have previously provided care for someone. The interviews were conducted from February 13 – 22, 2019. The breakdown of completed interviews is as follows:</a:t>
            </a:r>
            <a:endParaRPr lang="en-US" sz="1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71529" y="1989241"/>
            <a:ext cx="8752115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defTabSz="457200">
              <a:spcBef>
                <a:spcPct val="0"/>
              </a:spcBef>
              <a:defRPr/>
            </a:pPr>
            <a:endParaRPr lang="en-US" sz="2000" b="1" dirty="0">
              <a:solidFill>
                <a:srgbClr val="002B49"/>
              </a:solidFill>
              <a:latin typeface="Calibri" pitchFamily="34" charset="0"/>
              <a:cs typeface="Arial"/>
            </a:endParaRPr>
          </a:p>
        </p:txBody>
      </p:sp>
      <p:cxnSp>
        <p:nvCxnSpPr>
          <p:cNvPr id="7" name="Shape 309">
            <a:extLst>
              <a:ext uri="{FF2B5EF4-FFF2-40B4-BE49-F238E27FC236}">
                <a16:creationId xmlns:a16="http://schemas.microsoft.com/office/drawing/2014/main" id="{5E9A57EE-57B4-4AC8-B296-D858724D60C3}"/>
              </a:ext>
            </a:extLst>
          </p:cNvPr>
          <p:cNvCxnSpPr/>
          <p:nvPr/>
        </p:nvCxnSpPr>
        <p:spPr>
          <a:xfrm>
            <a:off x="162188" y="940304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" name="Shape 266">
            <a:extLst>
              <a:ext uri="{FF2B5EF4-FFF2-40B4-BE49-F238E27FC236}">
                <a16:creationId xmlns:a16="http://schemas.microsoft.com/office/drawing/2014/main" id="{BCF53AD8-22F4-41C4-AB1F-2A72CE7FC7C4}"/>
              </a:ext>
            </a:extLst>
          </p:cNvPr>
          <p:cNvSpPr txBox="1">
            <a:spLocks/>
          </p:cNvSpPr>
          <p:nvPr/>
        </p:nvSpPr>
        <p:spPr>
          <a:xfrm>
            <a:off x="-3518980" y="459251"/>
            <a:ext cx="8823844" cy="500126"/>
          </a:xfrm>
          <a:prstGeom prst="rect">
            <a:avLst/>
          </a:prstGeom>
          <a:noFill/>
          <a:ln>
            <a:noFill/>
          </a:ln>
        </p:spPr>
        <p:txBody>
          <a:bodyPr wrap="square" lIns="91425" tIns="0" rIns="91425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SzPct val="77777"/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SzPct val="77777"/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SzPct val="77777"/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SzPct val="77777"/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SzPct val="77777"/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SzPct val="77777"/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SzPct val="77777"/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SzPct val="77777"/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r>
              <a:rPr lang="en-US" sz="2400" dirty="0">
                <a:solidFill>
                  <a:srgbClr val="002641"/>
                </a:solidFill>
                <a:latin typeface="Guardian Sans Medium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DDB12C-0F6C-4E0E-BD9F-A889CC6A5555}"/>
              </a:ext>
            </a:extLst>
          </p:cNvPr>
          <p:cNvSpPr txBox="1"/>
          <p:nvPr/>
        </p:nvSpPr>
        <p:spPr>
          <a:xfrm>
            <a:off x="8083180" y="6329540"/>
            <a:ext cx="381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8B73C35-4085-4B66-B05D-29E15C3C8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738969"/>
              </p:ext>
            </p:extLst>
          </p:nvPr>
        </p:nvGraphicFramePr>
        <p:xfrm>
          <a:off x="679171" y="3771790"/>
          <a:ext cx="3511180" cy="289196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200">
                <a:tc>
                  <a:txBody>
                    <a:bodyPr/>
                    <a:lstStyle/>
                    <a:p>
                      <a:pPr algn="l"/>
                      <a:r>
                        <a:rPr lang="en-US" sz="1400" b="1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Caregivers</a:t>
                      </a:r>
                    </a:p>
                  </a:txBody>
                  <a:tcPr marT="27432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1400</a:t>
                      </a:r>
                    </a:p>
                  </a:txBody>
                  <a:tcPr marT="27432" marB="18288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825">
                <a:tc>
                  <a:txBody>
                    <a:bodyPr/>
                    <a:lstStyle/>
                    <a:p>
                      <a:pPr algn="l"/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Current Caregivers</a:t>
                      </a:r>
                    </a:p>
                  </a:txBody>
                  <a:tcPr marT="27432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638</a:t>
                      </a:r>
                    </a:p>
                  </a:txBody>
                  <a:tcPr marT="27432" marB="18288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691050"/>
                  </a:ext>
                </a:extLst>
              </a:tr>
              <a:tr h="268617">
                <a:tc>
                  <a:txBody>
                    <a:bodyPr/>
                    <a:lstStyle/>
                    <a:p>
                      <a:pPr algn="l"/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Past Caregivers</a:t>
                      </a:r>
                    </a:p>
                  </a:txBody>
                  <a:tcPr marT="27432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835</a:t>
                      </a:r>
                    </a:p>
                  </a:txBody>
                  <a:tcPr marT="27432" marB="18288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233836"/>
                  </a:ext>
                </a:extLst>
              </a:tr>
              <a:tr h="515518">
                <a:tc>
                  <a:txBody>
                    <a:bodyPr/>
                    <a:lstStyle/>
                    <a:p>
                      <a:pPr algn="l"/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Millennials: </a:t>
                      </a:r>
                      <a:r>
                        <a:rPr lang="en-US" sz="1200" b="0" i="1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Age 23 – 38</a:t>
                      </a:r>
                    </a:p>
                    <a:p>
                      <a:pPr algn="l"/>
                      <a:r>
                        <a:rPr lang="en-US" sz="1200" b="0" i="1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(Born between 1996 – 1981)</a:t>
                      </a:r>
                      <a:endParaRPr lang="en-US" sz="1400" b="0" i="1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27432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400</a:t>
                      </a:r>
                    </a:p>
                  </a:txBody>
                  <a:tcPr marT="27432" marB="18288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5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Gen X:  </a:t>
                      </a:r>
                      <a:r>
                        <a:rPr lang="en-US" sz="1200" b="0" i="1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 39 – 54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i="1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(Born between 1980 – 1965)</a:t>
                      </a:r>
                    </a:p>
                  </a:txBody>
                  <a:tcPr marT="27432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427</a:t>
                      </a:r>
                    </a:p>
                  </a:txBody>
                  <a:tcPr marT="27432" marB="18288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5825933"/>
                  </a:ext>
                </a:extLst>
              </a:tr>
              <a:tr h="515518">
                <a:tc>
                  <a:txBody>
                    <a:bodyPr/>
                    <a:lstStyle/>
                    <a:p>
                      <a:pPr algn="l"/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Boomers: </a:t>
                      </a:r>
                      <a:r>
                        <a:rPr lang="en-US" sz="1200" b="0" i="1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 55 - 73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i="1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(Born between 1964 – 1946)</a:t>
                      </a:r>
                    </a:p>
                  </a:txBody>
                  <a:tcPr marT="27432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448</a:t>
                      </a:r>
                    </a:p>
                  </a:txBody>
                  <a:tcPr marT="27432" marB="18288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097890"/>
                  </a:ext>
                </a:extLst>
              </a:tr>
              <a:tr h="5155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Matures: </a:t>
                      </a:r>
                      <a:r>
                        <a:rPr lang="en-US" sz="1200" b="0" i="1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 74+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i="1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(Born 1945 or earlier)</a:t>
                      </a:r>
                    </a:p>
                  </a:txBody>
                  <a:tcPr marT="27432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66</a:t>
                      </a:r>
                    </a:p>
                  </a:txBody>
                  <a:tcPr marT="27432" marB="18288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573684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33945925-437E-4F81-A53C-A8BF03725AFB}"/>
              </a:ext>
            </a:extLst>
          </p:cNvPr>
          <p:cNvSpPr/>
          <p:nvPr/>
        </p:nvSpPr>
        <p:spPr>
          <a:xfrm>
            <a:off x="4957291" y="4184010"/>
            <a:ext cx="3656040" cy="190821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rgbClr val="002B49"/>
                </a:solidFill>
              </a:rPr>
              <a:t>Definition of caregiving in the C.A.R.E. Study: 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2B49"/>
                </a:solidFill>
              </a:rPr>
              <a:t>Situations where an individual is responsible for providing care (emotional, financial, physical) – or the resources for that care – to someone or several people over a substantial period of time. 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2B49"/>
                </a:solidFill>
              </a:rPr>
              <a:t>The caregiving could be for anyone in their life who is – or could be – aging, ill or have special needs, but does not include any caregiving that is done in a professional capacity/as part of employment. </a:t>
            </a:r>
          </a:p>
        </p:txBody>
      </p:sp>
    </p:spTree>
    <p:extLst>
      <p:ext uri="{BB962C8B-B14F-4D97-AF65-F5344CB8AC3E}">
        <p14:creationId xmlns:p14="http://schemas.microsoft.com/office/powerpoint/2010/main" val="1817315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30" y="140405"/>
            <a:ext cx="9143999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Caregivers envision spouse/partner or a family member will step up if they need care</a:t>
            </a:r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-664029" y="2125830"/>
          <a:ext cx="7153815" cy="368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2549206" y="197194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rgbClr val="002B49"/>
                </a:solidFill>
              </a:rPr>
              <a:t>Likely Care Provider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476464"/>
            <a:ext cx="6597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All Qualified Respondents</a:t>
            </a:r>
            <a:r>
              <a:rPr lang="en-IN" sz="800" b="1" u="sng" dirty="0">
                <a:solidFill>
                  <a:srgbClr val="002B49"/>
                </a:solidFill>
              </a:rPr>
              <a:t> </a:t>
            </a:r>
            <a:r>
              <a:rPr lang="en-US" sz="800" b="1" u="sng" dirty="0">
                <a:solidFill>
                  <a:srgbClr val="002B49"/>
                </a:solidFill>
              </a:rPr>
              <a:t>(2019 n=1400, 2017 n=987, 2016 Total n=1003)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IN" sz="800" b="1" dirty="0">
                <a:solidFill>
                  <a:srgbClr val="002B49"/>
                </a:solidFill>
              </a:rPr>
              <a:t>L4. </a:t>
            </a:r>
            <a:r>
              <a:rPr lang="en-US" sz="800" dirty="0">
                <a:solidFill>
                  <a:srgbClr val="002B49"/>
                </a:solidFill>
              </a:rPr>
              <a:t>If you were to need care, whom do you imagine is most likely to provide it? Please select up to two.</a:t>
            </a:r>
          </a:p>
        </p:txBody>
      </p:sp>
      <p:sp>
        <p:nvSpPr>
          <p:cNvPr id="16" name="Rectangle 15"/>
          <p:cNvSpPr/>
          <p:nvPr/>
        </p:nvSpPr>
        <p:spPr>
          <a:xfrm rot="10800000">
            <a:off x="5604044" y="2550337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sp>
        <p:nvSpPr>
          <p:cNvPr id="17" name="Rectangle 16"/>
          <p:cNvSpPr/>
          <p:nvPr/>
        </p:nvSpPr>
        <p:spPr>
          <a:xfrm>
            <a:off x="4849889" y="5285894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A725E38D-A265-4768-809D-60E914B6D6D0}"/>
              </a:ext>
            </a:extLst>
          </p:cNvPr>
          <p:cNvSpPr/>
          <p:nvPr/>
        </p:nvSpPr>
        <p:spPr>
          <a:xfrm>
            <a:off x="2663750" y="2550336"/>
            <a:ext cx="610640" cy="1107654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7FB473-81ED-4F03-BF47-E39A5662AB16}"/>
              </a:ext>
            </a:extLst>
          </p:cNvPr>
          <p:cNvSpPr/>
          <p:nvPr/>
        </p:nvSpPr>
        <p:spPr>
          <a:xfrm>
            <a:off x="931064" y="2858114"/>
            <a:ext cx="1573294" cy="568399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Family (NET): 76%</a:t>
            </a:r>
            <a:endParaRPr lang="en-IN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72E1EC1F-2B78-4918-9282-3608010EDD61}"/>
              </a:ext>
            </a:extLst>
          </p:cNvPr>
          <p:cNvSpPr/>
          <p:nvPr/>
        </p:nvSpPr>
        <p:spPr>
          <a:xfrm>
            <a:off x="1976727" y="3982579"/>
            <a:ext cx="381650" cy="8396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045FEC-06BF-43B3-99BB-E9A73F3D8EE4}"/>
              </a:ext>
            </a:extLst>
          </p:cNvPr>
          <p:cNvSpPr/>
          <p:nvPr/>
        </p:nvSpPr>
        <p:spPr>
          <a:xfrm>
            <a:off x="314146" y="4118194"/>
            <a:ext cx="1573294" cy="5683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1"/>
                </a:solidFill>
              </a:rPr>
              <a:t>Professional (NET): 32%</a:t>
            </a:r>
            <a:endParaRPr lang="en-IN" sz="1200" dirty="0">
              <a:solidFill>
                <a:schemeClr val="accent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07F641-327C-4F0E-BC07-AD585F9175DB}"/>
              </a:ext>
            </a:extLst>
          </p:cNvPr>
          <p:cNvSpPr/>
          <p:nvPr/>
        </p:nvSpPr>
        <p:spPr>
          <a:xfrm rot="10800000">
            <a:off x="2247967" y="2988424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63FED3-F673-40CD-89FB-4F7BCA84A081}"/>
              </a:ext>
            </a:extLst>
          </p:cNvPr>
          <p:cNvSpPr/>
          <p:nvPr/>
        </p:nvSpPr>
        <p:spPr>
          <a:xfrm rot="10800000">
            <a:off x="5398856" y="3450761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5D0C44-3525-46B1-8BED-F9A4322B1214}"/>
              </a:ext>
            </a:extLst>
          </p:cNvPr>
          <p:cNvSpPr/>
          <p:nvPr/>
        </p:nvSpPr>
        <p:spPr>
          <a:xfrm rot="10800000">
            <a:off x="5214091" y="4388217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cxnSp>
        <p:nvCxnSpPr>
          <p:cNvPr id="23" name="Shape 309">
            <a:extLst>
              <a:ext uri="{FF2B5EF4-FFF2-40B4-BE49-F238E27FC236}">
                <a16:creationId xmlns:a16="http://schemas.microsoft.com/office/drawing/2014/main" id="{53D87543-523A-45DB-9749-10442C3B7114}"/>
              </a:ext>
            </a:extLst>
          </p:cNvPr>
          <p:cNvCxnSpPr/>
          <p:nvPr/>
        </p:nvCxnSpPr>
        <p:spPr>
          <a:xfrm>
            <a:off x="68530" y="1043241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846609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869288898"/>
              </p:ext>
            </p:extLst>
          </p:nvPr>
        </p:nvGraphicFramePr>
        <p:xfrm>
          <a:off x="4725134" y="2092666"/>
          <a:ext cx="4255493" cy="2556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985697212"/>
              </p:ext>
            </p:extLst>
          </p:nvPr>
        </p:nvGraphicFramePr>
        <p:xfrm>
          <a:off x="3943332" y="1982368"/>
          <a:ext cx="2239241" cy="2748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-3837" y="151928"/>
            <a:ext cx="9019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Yet most have not spoken to anyone about their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438" y="1749782"/>
            <a:ext cx="2432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Whether Discussed </a:t>
            </a:r>
          </a:p>
          <a:p>
            <a:pPr algn="ctr"/>
            <a:r>
              <a:rPr lang="en-US" sz="1400" b="1" dirty="0"/>
              <a:t>Care Preferences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71861" y="1857504"/>
            <a:ext cx="2864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Discussed with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567" y="5785089"/>
            <a:ext cx="8351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u="sng" dirty="0">
                <a:solidFill>
                  <a:srgbClr val="002B49"/>
                </a:solidFill>
              </a:rPr>
              <a:t>BASE: All Qualified Respondents (n=1400)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dirty="0">
                <a:solidFill>
                  <a:srgbClr val="002B49"/>
                </a:solidFill>
              </a:rPr>
              <a:t>L5. </a:t>
            </a:r>
            <a:r>
              <a:rPr lang="en-IN" sz="800" dirty="0">
                <a:solidFill>
                  <a:srgbClr val="002B49"/>
                </a:solidFill>
              </a:rPr>
              <a:t>Have you spoken to anyone about your preferences for your own care?</a:t>
            </a:r>
          </a:p>
          <a:p>
            <a:endParaRPr lang="en-IN" sz="800" dirty="0">
              <a:solidFill>
                <a:srgbClr val="002B49"/>
              </a:solidFill>
            </a:endParaRPr>
          </a:p>
          <a:p>
            <a:r>
              <a:rPr lang="en-US" sz="800" u="sng" dirty="0">
                <a:solidFill>
                  <a:srgbClr val="002B49"/>
                </a:solidFill>
              </a:rPr>
              <a:t>BASE: All Qualified Respondents Who Have Spoken To Someone About Their Care Preferences (n=488)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dirty="0">
                <a:solidFill>
                  <a:srgbClr val="002B49"/>
                </a:solidFill>
              </a:rPr>
              <a:t>L6. </a:t>
            </a:r>
            <a:r>
              <a:rPr lang="en-IN" sz="800" dirty="0">
                <a:solidFill>
                  <a:srgbClr val="002B49"/>
                </a:solidFill>
              </a:rPr>
              <a:t>Who have you spoken to about preferences about your own care? Please select all that apply.</a:t>
            </a:r>
          </a:p>
          <a:p>
            <a:endParaRPr lang="en-IN" sz="800" dirty="0">
              <a:solidFill>
                <a:srgbClr val="002B49"/>
              </a:solidFill>
            </a:endParaRPr>
          </a:p>
          <a:p>
            <a:r>
              <a:rPr lang="en-US" sz="800" u="sng" dirty="0">
                <a:solidFill>
                  <a:srgbClr val="002B49"/>
                </a:solidFill>
              </a:rPr>
              <a:t>BASE: All Qualified Respondents Who Have Not Spoken To Someone About Their Care Preferences (n=912)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dirty="0">
                <a:solidFill>
                  <a:srgbClr val="002B49"/>
                </a:solidFill>
              </a:rPr>
              <a:t>L7. </a:t>
            </a:r>
            <a:r>
              <a:rPr lang="en-IN" sz="800" dirty="0">
                <a:solidFill>
                  <a:srgbClr val="002B49"/>
                </a:solidFill>
              </a:rPr>
              <a:t>Why have you not spoken to anyone about your preferences for your own care?</a:t>
            </a:r>
            <a:endParaRPr lang="en-US" sz="800" dirty="0">
              <a:solidFill>
                <a:srgbClr val="002B49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5956326" y="3084293"/>
            <a:ext cx="439505" cy="57333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flipH="1">
            <a:off x="3431299" y="3084293"/>
            <a:ext cx="462450" cy="573337"/>
          </a:xfrm>
          <a:prstGeom prst="rightArrow">
            <a:avLst/>
          </a:prstGeom>
          <a:solidFill>
            <a:srgbClr val="FF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1752" y="1720994"/>
            <a:ext cx="2826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Reasons for Not Discussing Care Preferences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234833"/>
              </p:ext>
            </p:extLst>
          </p:nvPr>
        </p:nvGraphicFramePr>
        <p:xfrm>
          <a:off x="223437" y="2273166"/>
          <a:ext cx="3191347" cy="290636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28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818">
                <a:tc>
                  <a:txBody>
                    <a:bodyPr/>
                    <a:lstStyle/>
                    <a:p>
                      <a:pPr marL="57150" indent="0" algn="l" rtl="0" fontAlgn="ctr"/>
                      <a:r>
                        <a:rPr lang="en-US" sz="1100" b="0" i="0" u="none" strike="noStrike" dirty="0">
                          <a:solidFill>
                            <a:srgbClr val="002B49"/>
                          </a:solidFill>
                          <a:effectLst/>
                          <a:latin typeface="Arial" panose="020B0604020202020204" pitchFamily="34" charset="0"/>
                        </a:rPr>
                        <a:t>I just expect that I will be taken care of as that is how it has always been done in my family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1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596">
                <a:tc>
                  <a:txBody>
                    <a:bodyPr/>
                    <a:lstStyle/>
                    <a:p>
                      <a:pPr marL="57150" indent="0" algn="l" rtl="0" fontAlgn="ctr"/>
                      <a:r>
                        <a:rPr lang="en-US" sz="1100" b="0" i="0" u="none" strike="noStrike" dirty="0">
                          <a:solidFill>
                            <a:srgbClr val="002B49"/>
                          </a:solidFill>
                          <a:effectLst/>
                          <a:latin typeface="Arial" panose="020B0604020202020204" pitchFamily="34" charset="0"/>
                        </a:rPr>
                        <a:t>I don't need to discuss it because I don't expect anyone to be responsible for me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1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322">
                <a:tc>
                  <a:txBody>
                    <a:bodyPr/>
                    <a:lstStyle/>
                    <a:p>
                      <a:pPr marL="57150" indent="0" algn="l" rtl="0" fontAlgn="ctr"/>
                      <a:r>
                        <a:rPr lang="en-US" sz="1100" b="0" i="0" u="none" strike="noStrike" dirty="0">
                          <a:solidFill>
                            <a:srgbClr val="002B49"/>
                          </a:solidFill>
                          <a:effectLst/>
                          <a:latin typeface="Arial" panose="020B0604020202020204" pitchFamily="34" charset="0"/>
                        </a:rPr>
                        <a:t>It is too difficult/uncomfortable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1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347">
                <a:tc>
                  <a:txBody>
                    <a:bodyPr/>
                    <a:lstStyle/>
                    <a:p>
                      <a:pPr marL="57150" indent="0" algn="l" rtl="0" fontAlgn="ctr"/>
                      <a:r>
                        <a:rPr lang="en-US" sz="1100" b="0" i="0" u="none" strike="noStrike" dirty="0">
                          <a:solidFill>
                            <a:srgbClr val="002B49"/>
                          </a:solidFill>
                          <a:effectLst/>
                          <a:latin typeface="Arial" panose="020B0604020202020204" pitchFamily="34" charset="0"/>
                        </a:rPr>
                        <a:t>I don't feel I have enough knowledge and information to share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1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87">
                <a:tc>
                  <a:txBody>
                    <a:bodyPr/>
                    <a:lstStyle/>
                    <a:p>
                      <a:pPr marL="57150" indent="0" algn="l" rtl="0" fontAlgn="ctr"/>
                      <a:r>
                        <a:rPr lang="en-US" sz="1100" b="0" i="0" u="none" strike="noStrike" dirty="0">
                          <a:solidFill>
                            <a:srgbClr val="002B49"/>
                          </a:solidFill>
                          <a:effectLst/>
                          <a:latin typeface="Arial" panose="020B0604020202020204" pitchFamily="34" charset="0"/>
                        </a:rPr>
                        <a:t>I am worried about their reaction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1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794">
                <a:tc>
                  <a:txBody>
                    <a:bodyPr/>
                    <a:lstStyle/>
                    <a:p>
                      <a:pPr marL="57150" indent="0" algn="l" rtl="0" fontAlgn="ctr"/>
                      <a:r>
                        <a:rPr lang="en-US" sz="1100" b="0" i="0" u="none" strike="noStrike" dirty="0">
                          <a:solidFill>
                            <a:srgbClr val="002B49"/>
                          </a:solidFill>
                          <a:effectLst/>
                          <a:latin typeface="Arial" panose="020B0604020202020204" pitchFamily="34" charset="0"/>
                        </a:rPr>
                        <a:t>Other reason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1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 rot="10800000">
            <a:off x="5583999" y="3323687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sp>
        <p:nvSpPr>
          <p:cNvPr id="18" name="Rectangle 17"/>
          <p:cNvSpPr/>
          <p:nvPr/>
        </p:nvSpPr>
        <p:spPr>
          <a:xfrm>
            <a:off x="4430507" y="3194950"/>
            <a:ext cx="3363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F2629C-F761-4E34-9544-B368163275D2}"/>
              </a:ext>
            </a:extLst>
          </p:cNvPr>
          <p:cNvSpPr/>
          <p:nvPr/>
        </p:nvSpPr>
        <p:spPr>
          <a:xfrm>
            <a:off x="62326" y="740553"/>
            <a:ext cx="90193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Why? They assume it will be just be taken care of by their family</a:t>
            </a:r>
          </a:p>
        </p:txBody>
      </p:sp>
      <p:cxnSp>
        <p:nvCxnSpPr>
          <p:cNvPr id="23" name="Shape 309">
            <a:extLst>
              <a:ext uri="{FF2B5EF4-FFF2-40B4-BE49-F238E27FC236}">
                <a16:creationId xmlns:a16="http://schemas.microsoft.com/office/drawing/2014/main" id="{4F8029A5-B89D-4545-8605-57E529E457EE}"/>
              </a:ext>
            </a:extLst>
          </p:cNvPr>
          <p:cNvCxnSpPr/>
          <p:nvPr/>
        </p:nvCxnSpPr>
        <p:spPr>
          <a:xfrm>
            <a:off x="75226" y="675148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3744873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184" y="9826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Caregivers who have children or plan to have children expect them to provide long-term care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9" y="6150114"/>
            <a:ext cx="8461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 Those who have children/expect to have children (n=979)</a:t>
            </a:r>
          </a:p>
          <a:p>
            <a:r>
              <a:rPr lang="en-US" sz="800" b="1" dirty="0">
                <a:solidFill>
                  <a:srgbClr val="002B49"/>
                </a:solidFill>
              </a:rPr>
              <a:t>P8.  </a:t>
            </a:r>
            <a:r>
              <a:rPr lang="en-US" sz="800" dirty="0">
                <a:solidFill>
                  <a:srgbClr val="002B49"/>
                </a:solidFill>
              </a:rPr>
              <a:t>How many children do you have/plan to have? </a:t>
            </a:r>
          </a:p>
          <a:p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b="1" u="sng" dirty="0">
                <a:solidFill>
                  <a:srgbClr val="002B49"/>
                </a:solidFill>
              </a:rPr>
              <a:t>BASE:  Those who have children/expect to have children (n=979)</a:t>
            </a:r>
          </a:p>
          <a:p>
            <a:r>
              <a:rPr lang="en-US" sz="800" b="1" dirty="0">
                <a:solidFill>
                  <a:srgbClr val="002B49"/>
                </a:solidFill>
              </a:rPr>
              <a:t>P9.  </a:t>
            </a:r>
            <a:r>
              <a:rPr lang="en-US" sz="800" dirty="0">
                <a:solidFill>
                  <a:srgbClr val="002B49"/>
                </a:solidFill>
              </a:rPr>
              <a:t>In the event you need long-term care in the future, what type of support would you expect your child/children to provide?  Please select all that apply.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010A635-E186-42EA-B317-501F8AFB0C1E}"/>
              </a:ext>
            </a:extLst>
          </p:cNvPr>
          <p:cNvGraphicFramePr/>
          <p:nvPr>
            <p:extLst/>
          </p:nvPr>
        </p:nvGraphicFramePr>
        <p:xfrm>
          <a:off x="2418135" y="2274035"/>
          <a:ext cx="4405638" cy="3003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E3DAE9B8-841D-4DC0-AAB4-55DE53B9F197}"/>
              </a:ext>
            </a:extLst>
          </p:cNvPr>
          <p:cNvSpPr txBox="1"/>
          <p:nvPr/>
        </p:nvSpPr>
        <p:spPr>
          <a:xfrm>
            <a:off x="2129440" y="1820352"/>
            <a:ext cx="4885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Type of Support Expected of Children, If Needed </a:t>
            </a:r>
          </a:p>
          <a:p>
            <a:pPr algn="ctr"/>
            <a:r>
              <a:rPr lang="en-US" sz="800" dirty="0"/>
              <a:t>(Among those who have/expect to have children)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11734B-29B4-462F-B5C5-9A932F35B76C}"/>
              </a:ext>
            </a:extLst>
          </p:cNvPr>
          <p:cNvSpPr/>
          <p:nvPr/>
        </p:nvSpPr>
        <p:spPr>
          <a:xfrm>
            <a:off x="2989" y="1052367"/>
            <a:ext cx="9235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Support expected is largely emotional and practical/personal care versus financial</a:t>
            </a:r>
          </a:p>
        </p:txBody>
      </p:sp>
      <p:cxnSp>
        <p:nvCxnSpPr>
          <p:cNvPr id="9" name="Shape 309">
            <a:extLst>
              <a:ext uri="{FF2B5EF4-FFF2-40B4-BE49-F238E27FC236}">
                <a16:creationId xmlns:a16="http://schemas.microsoft.com/office/drawing/2014/main" id="{F776A6BA-20F7-4829-9FB4-82BB11160C78}"/>
              </a:ext>
            </a:extLst>
          </p:cNvPr>
          <p:cNvCxnSpPr/>
          <p:nvPr/>
        </p:nvCxnSpPr>
        <p:spPr>
          <a:xfrm>
            <a:off x="75226" y="981555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112014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184" y="98260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2B49"/>
                </a:solidFill>
              </a:rPr>
              <a:t>One third of caregivers who have children or plan to have children assume their children will provide financial support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9" y="6490648"/>
            <a:ext cx="8461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 Those who have children/expect to have children (n=979)</a:t>
            </a:r>
          </a:p>
          <a:p>
            <a:r>
              <a:rPr lang="en-US" sz="800" b="1" dirty="0">
                <a:solidFill>
                  <a:srgbClr val="002B49"/>
                </a:solidFill>
              </a:rPr>
              <a:t>P9.  </a:t>
            </a:r>
            <a:r>
              <a:rPr lang="en-US" sz="800" dirty="0">
                <a:solidFill>
                  <a:srgbClr val="002B49"/>
                </a:solidFill>
              </a:rPr>
              <a:t>In the event you need long-term care in the future, what type of support would you expect your child/children to provide?  Please select all that apply.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010A635-E186-42EA-B317-501F8AFB0C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1232400"/>
              </p:ext>
            </p:extLst>
          </p:nvPr>
        </p:nvGraphicFramePr>
        <p:xfrm>
          <a:off x="1635744" y="2731978"/>
          <a:ext cx="5390058" cy="3276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E3DAE9B8-841D-4DC0-AAB4-55DE53B9F197}"/>
              </a:ext>
            </a:extLst>
          </p:cNvPr>
          <p:cNvSpPr txBox="1"/>
          <p:nvPr/>
        </p:nvSpPr>
        <p:spPr>
          <a:xfrm>
            <a:off x="2182790" y="2177458"/>
            <a:ext cx="46792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Type of Support Expected of Children, If Needed </a:t>
            </a:r>
          </a:p>
          <a:p>
            <a:pPr algn="ctr"/>
            <a:r>
              <a:rPr lang="en-US" sz="800" dirty="0"/>
              <a:t>(Among those who have/expect to have children)</a:t>
            </a:r>
          </a:p>
        </p:txBody>
      </p:sp>
      <p:cxnSp>
        <p:nvCxnSpPr>
          <p:cNvPr id="9" name="Shape 309">
            <a:extLst>
              <a:ext uri="{FF2B5EF4-FFF2-40B4-BE49-F238E27FC236}">
                <a16:creationId xmlns:a16="http://schemas.microsoft.com/office/drawing/2014/main" id="{F776A6BA-20F7-4829-9FB4-82BB11160C78}"/>
              </a:ext>
            </a:extLst>
          </p:cNvPr>
          <p:cNvCxnSpPr/>
          <p:nvPr/>
        </p:nvCxnSpPr>
        <p:spPr>
          <a:xfrm>
            <a:off x="75226" y="981555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FB48223-CAB1-4003-9966-39C9C9240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613823"/>
              </p:ext>
            </p:extLst>
          </p:nvPr>
        </p:nvGraphicFramePr>
        <p:xfrm>
          <a:off x="6022270" y="4404277"/>
          <a:ext cx="1609384" cy="130978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14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802">
                  <a:extLst>
                    <a:ext uri="{9D8B030D-6E8A-4147-A177-3AD203B41FA5}">
                      <a16:colId xmlns:a16="http://schemas.microsoft.com/office/drawing/2014/main" val="570316907"/>
                    </a:ext>
                  </a:extLst>
                </a:gridCol>
              </a:tblGrid>
              <a:tr h="36379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Financial Support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2B4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3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Millennials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940697"/>
                  </a:ext>
                </a:extLst>
              </a:tr>
              <a:tr h="3153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 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12437"/>
                  </a:ext>
                </a:extLst>
              </a:tr>
              <a:tr h="3153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Boomers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896404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7152205-ACF2-4D42-8194-9D9F895C3A29}"/>
              </a:ext>
            </a:extLst>
          </p:cNvPr>
          <p:cNvSpPr/>
          <p:nvPr/>
        </p:nvSpPr>
        <p:spPr>
          <a:xfrm>
            <a:off x="2988" y="1052367"/>
            <a:ext cx="87131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This percentage is higher for Millennials, among whom almost half (47%) expect their children will provide financial support for their long-term care.</a:t>
            </a:r>
          </a:p>
        </p:txBody>
      </p:sp>
    </p:spTree>
    <p:extLst>
      <p:ext uri="{BB962C8B-B14F-4D97-AF65-F5344CB8AC3E}">
        <p14:creationId xmlns:p14="http://schemas.microsoft.com/office/powerpoint/2010/main" val="2456227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1254F54-0A8A-4DAF-8DB6-9A63093D35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5517521"/>
              </p:ext>
            </p:extLst>
          </p:nvPr>
        </p:nvGraphicFramePr>
        <p:xfrm>
          <a:off x="1313316" y="2321950"/>
          <a:ext cx="7306475" cy="3636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989" y="6439279"/>
            <a:ext cx="8461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Those who have children/expect to have children who will provide financial support (n=302)</a:t>
            </a:r>
          </a:p>
          <a:p>
            <a:r>
              <a:rPr lang="en-US" sz="800" b="1" dirty="0">
                <a:solidFill>
                  <a:srgbClr val="002B49"/>
                </a:solidFill>
              </a:rPr>
              <a:t>P10.  </a:t>
            </a:r>
            <a:r>
              <a:rPr lang="en-US" sz="800" dirty="0">
                <a:solidFill>
                  <a:srgbClr val="002B49"/>
                </a:solidFill>
              </a:rPr>
              <a:t>What percentage of your financial support needs do you expect your child/children will provide?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FB48223-CAB1-4003-9966-39C9C9240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917965"/>
              </p:ext>
            </p:extLst>
          </p:nvPr>
        </p:nvGraphicFramePr>
        <p:xfrm>
          <a:off x="6198436" y="3401512"/>
          <a:ext cx="1609384" cy="16251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14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802">
                  <a:extLst>
                    <a:ext uri="{9D8B030D-6E8A-4147-A177-3AD203B41FA5}">
                      <a16:colId xmlns:a16="http://schemas.microsoft.com/office/drawing/2014/main" val="570316907"/>
                    </a:ext>
                  </a:extLst>
                </a:gridCol>
              </a:tblGrid>
              <a:tr h="36379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2B49"/>
                          </a:solidFill>
                          <a:effectLst/>
                          <a:latin typeface="+mn-lt"/>
                        </a:rPr>
                        <a:t>Mean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2B4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3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46179"/>
                  </a:ext>
                </a:extLst>
              </a:tr>
              <a:tr h="3153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Millennials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940697"/>
                  </a:ext>
                </a:extLst>
              </a:tr>
              <a:tr h="3153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 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12437"/>
                  </a:ext>
                </a:extLst>
              </a:tr>
              <a:tr h="31532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Boomers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896404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7CD10725-06E5-4342-8E85-DEB947F2A3D2}"/>
              </a:ext>
            </a:extLst>
          </p:cNvPr>
          <p:cNvSpPr txBox="1"/>
          <p:nvPr/>
        </p:nvSpPr>
        <p:spPr>
          <a:xfrm>
            <a:off x="2076924" y="1946738"/>
            <a:ext cx="4579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Percentage of Financial Support Expected to be Provided by Children</a:t>
            </a:r>
          </a:p>
          <a:p>
            <a:pPr algn="ctr"/>
            <a:r>
              <a:rPr lang="en-US" sz="800" dirty="0"/>
              <a:t>(Among those who have/expect to have children who will provide financial support)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222D0A-F916-421B-B352-88C8E49DE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92" y="146810"/>
            <a:ext cx="8897615" cy="1143000"/>
          </a:xfrm>
        </p:spPr>
        <p:txBody>
          <a:bodyPr/>
          <a:lstStyle/>
          <a:p>
            <a:pPr defTabSz="914400"/>
            <a:r>
              <a:rPr lang="en-US" sz="2400" b="0" dirty="0">
                <a:solidFill>
                  <a:srgbClr val="002B49"/>
                </a:solidFill>
                <a:latin typeface="+mj-lt"/>
                <a:ea typeface="+mn-ea"/>
                <a:cs typeface="+mn-cs"/>
              </a:rPr>
              <a:t>Caregivers who will look to children for financial support </a:t>
            </a:r>
            <a:r>
              <a:rPr lang="en-US" sz="2400" b="0" dirty="0">
                <a:latin typeface="+mj-lt"/>
                <a:ea typeface="Times New Roman" panose="02020603050405020304" pitchFamily="18" charset="0"/>
              </a:rPr>
              <a:t>anticipate that they will rely on them for an average of 41% of their financial support needs</a:t>
            </a:r>
            <a:endParaRPr lang="en-US" sz="2400" b="0" dirty="0">
              <a:solidFill>
                <a:srgbClr val="002B4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4B3C94A-A67B-4384-AD0B-FCAEF5622697}"/>
              </a:ext>
            </a:extLst>
          </p:cNvPr>
          <p:cNvSpPr/>
          <p:nvPr/>
        </p:nvSpPr>
        <p:spPr>
          <a:xfrm>
            <a:off x="62325" y="1396999"/>
            <a:ext cx="90193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Financial expectations of next generation even higher among Millennials.</a:t>
            </a:r>
          </a:p>
        </p:txBody>
      </p:sp>
      <p:cxnSp>
        <p:nvCxnSpPr>
          <p:cNvPr id="18" name="Shape 309">
            <a:extLst>
              <a:ext uri="{FF2B5EF4-FFF2-40B4-BE49-F238E27FC236}">
                <a16:creationId xmlns:a16="http://schemas.microsoft.com/office/drawing/2014/main" id="{DB6EEC35-31E1-46D1-A7F0-00E52128DE3C}"/>
              </a:ext>
            </a:extLst>
          </p:cNvPr>
          <p:cNvCxnSpPr/>
          <p:nvPr/>
        </p:nvCxnSpPr>
        <p:spPr>
          <a:xfrm>
            <a:off x="123192" y="1329894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2733524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56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2B5808-5732-4131-A74A-BD986F99F8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family dynamics &amp; caregiving</a:t>
            </a:r>
          </a:p>
        </p:txBody>
      </p:sp>
    </p:spTree>
    <p:extLst>
      <p:ext uri="{BB962C8B-B14F-4D97-AF65-F5344CB8AC3E}">
        <p14:creationId xmlns:p14="http://schemas.microsoft.com/office/powerpoint/2010/main" val="116985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389040850"/>
              </p:ext>
            </p:extLst>
          </p:nvPr>
        </p:nvGraphicFramePr>
        <p:xfrm>
          <a:off x="190708" y="558402"/>
          <a:ext cx="9104056" cy="455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2188" y="308594"/>
            <a:ext cx="89599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2B49"/>
                </a:solidFill>
              </a:rPr>
              <a:t>Current caregivers most likely to be Gen X or Millennials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030" y="6428785"/>
            <a:ext cx="727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All Qualified Respondents (Total Caregivers n=1400;  Male n=525;  Female n=875; Millennials n=400;  Gen Xers n=427;  Boomers n=448)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b="1" dirty="0">
                <a:solidFill>
                  <a:srgbClr val="002B49"/>
                </a:solidFill>
              </a:rPr>
              <a:t>S1. </a:t>
            </a:r>
            <a:r>
              <a:rPr lang="en-IN" sz="800" dirty="0">
                <a:solidFill>
                  <a:srgbClr val="002B49"/>
                </a:solidFill>
              </a:rPr>
              <a:t>Are you currently, or have you ever been a caregiver?  </a:t>
            </a:r>
            <a:endParaRPr lang="en-US" sz="800" dirty="0">
              <a:solidFill>
                <a:srgbClr val="002B4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67933" y="1655788"/>
            <a:ext cx="16081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rgbClr val="002B49"/>
                </a:solidFill>
              </a:rPr>
              <a:t>Caregiver Status</a:t>
            </a:r>
          </a:p>
        </p:txBody>
      </p:sp>
      <p:cxnSp>
        <p:nvCxnSpPr>
          <p:cNvPr id="10" name="Shape 309">
            <a:extLst>
              <a:ext uri="{FF2B5EF4-FFF2-40B4-BE49-F238E27FC236}">
                <a16:creationId xmlns:a16="http://schemas.microsoft.com/office/drawing/2014/main" id="{4FA362AB-8BC0-44C5-B513-CABD3911DC1A}"/>
              </a:ext>
            </a:extLst>
          </p:cNvPr>
          <p:cNvCxnSpPr/>
          <p:nvPr/>
        </p:nvCxnSpPr>
        <p:spPr>
          <a:xfrm>
            <a:off x="162188" y="940304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0F6CDC7-CD97-4BC4-A152-50C6CBDDC6BD}"/>
              </a:ext>
            </a:extLst>
          </p:cNvPr>
          <p:cNvSpPr/>
          <p:nvPr/>
        </p:nvSpPr>
        <p:spPr>
          <a:xfrm>
            <a:off x="3698794" y="4726610"/>
            <a:ext cx="184248" cy="167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BEC81A-96F9-4463-9384-9A0F450AFF0D}"/>
              </a:ext>
            </a:extLst>
          </p:cNvPr>
          <p:cNvSpPr/>
          <p:nvPr/>
        </p:nvSpPr>
        <p:spPr>
          <a:xfrm>
            <a:off x="4846827" y="4705169"/>
            <a:ext cx="245234" cy="167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7B5234-24D3-4208-A70C-BEEEC2C80363}"/>
              </a:ext>
            </a:extLst>
          </p:cNvPr>
          <p:cNvSpPr/>
          <p:nvPr/>
        </p:nvSpPr>
        <p:spPr>
          <a:xfrm>
            <a:off x="5933229" y="4696113"/>
            <a:ext cx="245234" cy="167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78DE616-9F51-4DE7-BE1A-FEFE5BF39656}"/>
              </a:ext>
            </a:extLst>
          </p:cNvPr>
          <p:cNvSpPr/>
          <p:nvPr/>
        </p:nvSpPr>
        <p:spPr>
          <a:xfrm>
            <a:off x="6948178" y="4724688"/>
            <a:ext cx="245234" cy="167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820BF9-3901-427A-BD27-394C1A7F4561}"/>
              </a:ext>
            </a:extLst>
          </p:cNvPr>
          <p:cNvSpPr/>
          <p:nvPr/>
        </p:nvSpPr>
        <p:spPr>
          <a:xfrm>
            <a:off x="7963127" y="4762589"/>
            <a:ext cx="245234" cy="167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8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249905221"/>
              </p:ext>
            </p:extLst>
          </p:nvPr>
        </p:nvGraphicFramePr>
        <p:xfrm>
          <a:off x="414687" y="2289534"/>
          <a:ext cx="5358797" cy="3489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5880" y="190183"/>
            <a:ext cx="8753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Most caregiving is for sick/ill or elderly adults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136875"/>
            <a:ext cx="8124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</a:t>
            </a:r>
            <a:r>
              <a:rPr lang="en-IN" sz="800" b="1" u="sng" dirty="0">
                <a:solidFill>
                  <a:srgbClr val="002B49"/>
                </a:solidFill>
              </a:rPr>
              <a:t>All Respondents age 18+ who provide/provided care for someone </a:t>
            </a:r>
            <a:r>
              <a:rPr lang="en-US" sz="800" b="1" u="sng" dirty="0">
                <a:solidFill>
                  <a:srgbClr val="002B49"/>
                </a:solidFill>
              </a:rPr>
              <a:t>(Total Caregivers n=1400; 2017 Caregivers n=405)</a:t>
            </a:r>
          </a:p>
          <a:p>
            <a:r>
              <a:rPr lang="en-US" sz="800" b="1" dirty="0">
                <a:solidFill>
                  <a:srgbClr val="002B49"/>
                </a:solidFill>
              </a:rPr>
              <a:t>S3. </a:t>
            </a:r>
            <a:r>
              <a:rPr lang="en-IN" sz="800" dirty="0">
                <a:solidFill>
                  <a:srgbClr val="002B49"/>
                </a:solidFill>
              </a:rPr>
              <a:t>Is the person(s) you are currently providing care for . . . ? Please select all that apply.</a:t>
            </a:r>
            <a:endParaRPr lang="en-US" sz="800" dirty="0">
              <a:solidFill>
                <a:srgbClr val="002B4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54766" y="1632646"/>
            <a:ext cx="25353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rgbClr val="002B49"/>
                </a:solidFill>
              </a:rPr>
              <a:t>Person Providing Care For</a:t>
            </a:r>
            <a:endParaRPr lang="en-IN" sz="1400" b="1" dirty="0">
              <a:solidFill>
                <a:srgbClr val="002B49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774038"/>
              </p:ext>
            </p:extLst>
          </p:nvPr>
        </p:nvGraphicFramePr>
        <p:xfrm>
          <a:off x="4107561" y="2460285"/>
          <a:ext cx="759151" cy="29473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5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960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+9%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38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54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1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1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-6%</a:t>
                      </a:r>
                      <a:endParaRPr lang="en-IN" sz="1200" b="0" i="0" u="none" strike="noStrike" kern="1200" dirty="0">
                        <a:solidFill>
                          <a:srgbClr val="002B4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75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kern="1200" dirty="0">
                          <a:solidFill>
                            <a:srgbClr val="002B4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+2%</a:t>
                      </a:r>
                    </a:p>
                  </a:txBody>
                  <a:tcPr marL="9525" marR="9525" marT="9525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62412" y="2154155"/>
            <a:ext cx="9601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rgbClr val="002B49"/>
                </a:solidFill>
              </a:rPr>
              <a:t>Change from 2017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2799" y="2589052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sp>
        <p:nvSpPr>
          <p:cNvPr id="16" name="Rectangle 15"/>
          <p:cNvSpPr/>
          <p:nvPr/>
        </p:nvSpPr>
        <p:spPr>
          <a:xfrm rot="10800000">
            <a:off x="3958263" y="4599144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sp>
        <p:nvSpPr>
          <p:cNvPr id="17" name="Rectangle 16"/>
          <p:cNvSpPr/>
          <p:nvPr/>
        </p:nvSpPr>
        <p:spPr>
          <a:xfrm rot="10800000">
            <a:off x="3974920" y="3610366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sp>
        <p:nvSpPr>
          <p:cNvPr id="18" name="Rectangle 17"/>
          <p:cNvSpPr/>
          <p:nvPr/>
        </p:nvSpPr>
        <p:spPr>
          <a:xfrm rot="10800000">
            <a:off x="3962799" y="4050091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736B55-A9DD-4938-90EE-851695E7F420}"/>
              </a:ext>
            </a:extLst>
          </p:cNvPr>
          <p:cNvCxnSpPr/>
          <p:nvPr/>
        </p:nvCxnSpPr>
        <p:spPr>
          <a:xfrm>
            <a:off x="5223477" y="2242323"/>
            <a:ext cx="0" cy="338328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696B91F-CEE2-42E6-A10D-026851AB4E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7557794"/>
              </p:ext>
            </p:extLst>
          </p:nvPr>
        </p:nvGraphicFramePr>
        <p:xfrm>
          <a:off x="5062919" y="2281514"/>
          <a:ext cx="3740169" cy="3489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9E85AC46-9507-4C2B-84F5-2AA0DBCF7A7C}"/>
              </a:ext>
            </a:extLst>
          </p:cNvPr>
          <p:cNvSpPr txBox="1"/>
          <p:nvPr/>
        </p:nvSpPr>
        <p:spPr>
          <a:xfrm>
            <a:off x="0" y="6475429"/>
            <a:ext cx="8124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</a:t>
            </a:r>
            <a:r>
              <a:rPr lang="en-IN" sz="800" b="1" u="sng" dirty="0">
                <a:solidFill>
                  <a:srgbClr val="002B49"/>
                </a:solidFill>
              </a:rPr>
              <a:t>All Respondents age 18+ who provide/provided care for someone </a:t>
            </a:r>
            <a:r>
              <a:rPr lang="en-US" sz="800" b="1" u="sng" dirty="0">
                <a:solidFill>
                  <a:srgbClr val="002B49"/>
                </a:solidFill>
              </a:rPr>
              <a:t>(Total Caregivers: n=1400)</a:t>
            </a:r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b="1" dirty="0">
                <a:solidFill>
                  <a:srgbClr val="002B49"/>
                </a:solidFill>
              </a:rPr>
              <a:t>S3a. </a:t>
            </a:r>
            <a:r>
              <a:rPr lang="en-US" sz="800" dirty="0">
                <a:solidFill>
                  <a:srgbClr val="002B49"/>
                </a:solidFill>
              </a:rPr>
              <a:t>And, is the person(s) you are providing/ did provide care for a . . .?  Please select one.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A9CBAB6-2DAD-413F-B709-2C8B4C993C72}"/>
              </a:ext>
            </a:extLst>
          </p:cNvPr>
          <p:cNvSpPr/>
          <p:nvPr/>
        </p:nvSpPr>
        <p:spPr>
          <a:xfrm>
            <a:off x="3996463" y="5044149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cxnSp>
        <p:nvCxnSpPr>
          <p:cNvPr id="24" name="Shape 309">
            <a:extLst>
              <a:ext uri="{FF2B5EF4-FFF2-40B4-BE49-F238E27FC236}">
                <a16:creationId xmlns:a16="http://schemas.microsoft.com/office/drawing/2014/main" id="{A6E4B367-0487-4D9B-B7A1-075B3EB13EBB}"/>
              </a:ext>
            </a:extLst>
          </p:cNvPr>
          <p:cNvCxnSpPr/>
          <p:nvPr/>
        </p:nvCxnSpPr>
        <p:spPr>
          <a:xfrm>
            <a:off x="162188" y="713907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0629F01-F7F2-4BB5-B0F6-722EE42A0753}"/>
              </a:ext>
            </a:extLst>
          </p:cNvPr>
          <p:cNvSpPr/>
          <p:nvPr/>
        </p:nvSpPr>
        <p:spPr>
          <a:xfrm>
            <a:off x="162188" y="738443"/>
            <a:ext cx="70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Four in ten caregivers are/were taking care of a parent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372119-BB52-408B-A757-193964F03E20}"/>
              </a:ext>
            </a:extLst>
          </p:cNvPr>
          <p:cNvSpPr/>
          <p:nvPr/>
        </p:nvSpPr>
        <p:spPr>
          <a:xfrm rot="10800000">
            <a:off x="3958263" y="3075061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2B49"/>
                </a:solidFill>
                <a:sym typeface="Webdings" panose="05030102010509060703" pitchFamily="18" charset="2"/>
              </a:rPr>
              <a:t></a:t>
            </a:r>
            <a:endParaRPr lang="en-IN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19FD7B-6537-463A-BEF9-AB2C0A8EC7CA}"/>
              </a:ext>
            </a:extLst>
          </p:cNvPr>
          <p:cNvSpPr/>
          <p:nvPr/>
        </p:nvSpPr>
        <p:spPr>
          <a:xfrm>
            <a:off x="0" y="5844887"/>
            <a:ext cx="609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fontAlgn="base">
              <a:spcAft>
                <a:spcPct val="0"/>
              </a:spcAft>
            </a:pPr>
            <a:r>
              <a:rPr lang="en-US" sz="800" dirty="0">
                <a:solidFill>
                  <a:srgbClr val="002B49"/>
                </a:solidFill>
              </a:rPr>
              <a:t>S3 revised in 2019 to reflect most current person they cared for (if more than one person at the same time, then the person who needed the most care)</a:t>
            </a:r>
          </a:p>
        </p:txBody>
      </p:sp>
    </p:spTree>
    <p:extLst>
      <p:ext uri="{BB962C8B-B14F-4D97-AF65-F5344CB8AC3E}">
        <p14:creationId xmlns:p14="http://schemas.microsoft.com/office/powerpoint/2010/main" val="130954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/>
          </p:nvPr>
        </p:nvGraphicFramePr>
        <p:xfrm>
          <a:off x="-255987" y="2256993"/>
          <a:ext cx="4647755" cy="2748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8685" y="1903194"/>
            <a:ext cx="2173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Whether Have Siblings </a:t>
            </a:r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4190350" y="2074406"/>
          <a:ext cx="4427140" cy="348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31288" y="1903194"/>
            <a:ext cx="3485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How Parental Caregiving Responsibilities Are/Were Coordinated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762" y="6098974"/>
            <a:ext cx="6597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solidFill>
                  <a:srgbClr val="002B49"/>
                </a:solidFill>
              </a:rPr>
              <a:t>BASE:  Those age 55 and under who are/were caring/cared for a parent (n=329)</a:t>
            </a:r>
          </a:p>
          <a:p>
            <a:r>
              <a:rPr lang="en-US" sz="800" b="1" dirty="0">
                <a:solidFill>
                  <a:srgbClr val="002B49"/>
                </a:solidFill>
              </a:rPr>
              <a:t>S4. </a:t>
            </a:r>
            <a:r>
              <a:rPr lang="en-US" sz="800" dirty="0">
                <a:solidFill>
                  <a:srgbClr val="002B49"/>
                </a:solidFill>
              </a:rPr>
              <a:t>Do you have siblings?</a:t>
            </a:r>
          </a:p>
          <a:p>
            <a:endParaRPr lang="en-US" sz="800" dirty="0">
              <a:solidFill>
                <a:srgbClr val="002B49"/>
              </a:solidFill>
            </a:endParaRPr>
          </a:p>
          <a:p>
            <a:r>
              <a:rPr lang="en-US" sz="800" b="1" u="sng" dirty="0">
                <a:solidFill>
                  <a:srgbClr val="002B49"/>
                </a:solidFill>
              </a:rPr>
              <a:t>BASE:  Those with siblings who are/were caring/cared for a parent (n=267)</a:t>
            </a:r>
          </a:p>
          <a:p>
            <a:r>
              <a:rPr lang="en-US" sz="800" b="1" dirty="0">
                <a:solidFill>
                  <a:srgbClr val="002B49"/>
                </a:solidFill>
              </a:rPr>
              <a:t>S5. </a:t>
            </a:r>
            <a:r>
              <a:rPr lang="en-US" sz="800" dirty="0">
                <a:solidFill>
                  <a:srgbClr val="002B49"/>
                </a:solidFill>
              </a:rPr>
              <a:t>Which of the following best describes how you and your sibling(s) coordinate(d) caregiving responsibilities for your parent?</a:t>
            </a:r>
          </a:p>
          <a:p>
            <a:endParaRPr lang="en-US" sz="800" dirty="0">
              <a:solidFill>
                <a:srgbClr val="002B49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544490" y="3270369"/>
            <a:ext cx="821429" cy="573337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F2B22B-8432-40BB-840D-034C68E0CCBE}"/>
              </a:ext>
            </a:extLst>
          </p:cNvPr>
          <p:cNvSpPr txBox="1"/>
          <p:nvPr/>
        </p:nvSpPr>
        <p:spPr>
          <a:xfrm>
            <a:off x="3369439" y="5225781"/>
            <a:ext cx="12811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ts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2B49"/>
                </a:solidFill>
              </a:rPr>
              <a:t>New Questions in 2019.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DF2D04-8E81-4F55-A200-E79AAD6FC177}"/>
              </a:ext>
            </a:extLst>
          </p:cNvPr>
          <p:cNvSpPr/>
          <p:nvPr/>
        </p:nvSpPr>
        <p:spPr>
          <a:xfrm>
            <a:off x="4458235" y="3963310"/>
            <a:ext cx="3658119" cy="686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hape 309">
            <a:extLst>
              <a:ext uri="{FF2B5EF4-FFF2-40B4-BE49-F238E27FC236}">
                <a16:creationId xmlns:a16="http://schemas.microsoft.com/office/drawing/2014/main" id="{32893ACA-9E8B-4B79-BBF4-07E27DAC4906}"/>
              </a:ext>
            </a:extLst>
          </p:cNvPr>
          <p:cNvCxnSpPr/>
          <p:nvPr/>
        </p:nvCxnSpPr>
        <p:spPr>
          <a:xfrm>
            <a:off x="137785" y="1163172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B8914E20-1556-4644-B19F-5F4E9B3B6896}"/>
              </a:ext>
            </a:extLst>
          </p:cNvPr>
          <p:cNvSpPr/>
          <p:nvPr/>
        </p:nvSpPr>
        <p:spPr>
          <a:xfrm>
            <a:off x="162188" y="209065"/>
            <a:ext cx="87534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Only one in 10 families caring for a parent share caregiving responsibilities as a team among siblings</a:t>
            </a:r>
          </a:p>
        </p:txBody>
      </p:sp>
    </p:spTree>
    <p:extLst>
      <p:ext uri="{BB962C8B-B14F-4D97-AF65-F5344CB8AC3E}">
        <p14:creationId xmlns:p14="http://schemas.microsoft.com/office/powerpoint/2010/main" val="353259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94536" y="146810"/>
            <a:ext cx="9032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Care equally likely to be in the caregiver's home as it is in the home of the person receiving care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4936" y="6458334"/>
            <a:ext cx="8584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/>
              <a:t>BASE:  All Qualified Respondents (n=1400)</a:t>
            </a:r>
          </a:p>
          <a:p>
            <a:r>
              <a:rPr lang="en-US" sz="800" b="1" dirty="0"/>
              <a:t>Q6</a:t>
            </a:r>
            <a:r>
              <a:rPr lang="en-US" sz="800" dirty="0"/>
              <a:t>. Where does/did the person you are/were providing care for live? Please select one.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1090" y="1756923"/>
            <a:ext cx="40273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Location of Person Providing Care For</a:t>
            </a:r>
            <a:endParaRPr lang="en-IN" sz="16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77057136"/>
              </p:ext>
            </p:extLst>
          </p:nvPr>
        </p:nvGraphicFramePr>
        <p:xfrm>
          <a:off x="1366140" y="1902400"/>
          <a:ext cx="5724750" cy="429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7" name="Shape 309">
            <a:extLst>
              <a:ext uri="{FF2B5EF4-FFF2-40B4-BE49-F238E27FC236}">
                <a16:creationId xmlns:a16="http://schemas.microsoft.com/office/drawing/2014/main" id="{4C0A10A9-BEE5-464B-A4E1-59FB458780AD}"/>
              </a:ext>
            </a:extLst>
          </p:cNvPr>
          <p:cNvCxnSpPr/>
          <p:nvPr/>
        </p:nvCxnSpPr>
        <p:spPr>
          <a:xfrm>
            <a:off x="124936" y="1215430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31493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94536" y="146810"/>
            <a:ext cx="9032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One in three caregivers caring for a parent are/were providing the care in their own home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4936" y="6458334"/>
            <a:ext cx="8584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/>
              <a:t>BASE:  All Qualified Respondents providing/provided care for a parent (n=565)</a:t>
            </a:r>
          </a:p>
          <a:p>
            <a:r>
              <a:rPr lang="en-US" sz="800" b="1" dirty="0"/>
              <a:t>Q6</a:t>
            </a:r>
            <a:r>
              <a:rPr lang="en-US" sz="800" dirty="0"/>
              <a:t>. Where does/did the person you are/were providing care for live? Please select one.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53110" y="1733123"/>
            <a:ext cx="49614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Location of Person Providing Care For Parent</a:t>
            </a:r>
            <a:endParaRPr lang="en-IN" sz="16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97028211"/>
              </p:ext>
            </p:extLst>
          </p:nvPr>
        </p:nvGraphicFramePr>
        <p:xfrm>
          <a:off x="1366140" y="1902400"/>
          <a:ext cx="5724750" cy="429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7" name="Shape 309">
            <a:extLst>
              <a:ext uri="{FF2B5EF4-FFF2-40B4-BE49-F238E27FC236}">
                <a16:creationId xmlns:a16="http://schemas.microsoft.com/office/drawing/2014/main" id="{4C0A10A9-BEE5-464B-A4E1-59FB458780AD}"/>
              </a:ext>
            </a:extLst>
          </p:cNvPr>
          <p:cNvCxnSpPr/>
          <p:nvPr/>
        </p:nvCxnSpPr>
        <p:spPr>
          <a:xfrm>
            <a:off x="124936" y="1215430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768526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801F8A6-BE12-49F9-9AE1-BFDDB16904CD}"/>
              </a:ext>
            </a:extLst>
          </p:cNvPr>
          <p:cNvSpPr/>
          <p:nvPr/>
        </p:nvSpPr>
        <p:spPr>
          <a:xfrm>
            <a:off x="3683963" y="2464126"/>
            <a:ext cx="1164041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800" dirty="0"/>
              <a:t>Mean: 47.8 Minutes</a:t>
            </a:r>
            <a:endParaRPr lang="en-IN" sz="8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9A01B30-928D-4ADA-B1AE-97BFBE3AEF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072838"/>
              </p:ext>
            </p:extLst>
          </p:nvPr>
        </p:nvGraphicFramePr>
        <p:xfrm>
          <a:off x="98723" y="1558982"/>
          <a:ext cx="4334851" cy="3214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44860" y="113022"/>
            <a:ext cx="915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B49"/>
                </a:solidFill>
              </a:rPr>
              <a:t>Average travel time: More than 45 minutes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671" y="6055013"/>
            <a:ext cx="7715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/>
              <a:t>BASE:  Those providing care to someone who is not living in their home with them (n=835)</a:t>
            </a:r>
          </a:p>
          <a:p>
            <a:r>
              <a:rPr lang="en-US" sz="800" b="1" dirty="0"/>
              <a:t>Q7.  </a:t>
            </a:r>
            <a:r>
              <a:rPr lang="en-US" sz="800" dirty="0"/>
              <a:t>And, which of the following best describes the driving time required to travel to the person you are/were providing care for? Please select one.</a:t>
            </a:r>
          </a:p>
          <a:p>
            <a:endParaRPr lang="en-US" sz="800" b="1" u="sng" dirty="0"/>
          </a:p>
          <a:p>
            <a:r>
              <a:rPr lang="en-US" sz="800" b="1" u="sng" dirty="0"/>
              <a:t>BASE:  Those providing care to someone not living with them and living and drive 1 hour or more (n=112)</a:t>
            </a:r>
          </a:p>
          <a:p>
            <a:r>
              <a:rPr lang="en-US" sz="800" b="1" dirty="0"/>
              <a:t>Q8.  </a:t>
            </a:r>
            <a:r>
              <a:rPr lang="en-US" sz="800" dirty="0"/>
              <a:t>Which of the following have/did you consider…?  Please select all that apply.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47FE76-3ECD-4CBA-A0D7-41E8C1C32777}"/>
              </a:ext>
            </a:extLst>
          </p:cNvPr>
          <p:cNvSpPr/>
          <p:nvPr/>
        </p:nvSpPr>
        <p:spPr>
          <a:xfrm>
            <a:off x="206035" y="1843999"/>
            <a:ext cx="35693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Required Travel Time for Caregiving</a:t>
            </a:r>
          </a:p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800" dirty="0"/>
              <a:t>(Among those who provide care to someone outside their own home)</a:t>
            </a:r>
            <a:endParaRPr lang="en-IN" sz="800" dirty="0"/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20F8D28C-A88B-4044-B488-7957DDBE8585}"/>
              </a:ext>
            </a:extLst>
          </p:cNvPr>
          <p:cNvSpPr/>
          <p:nvPr/>
        </p:nvSpPr>
        <p:spPr>
          <a:xfrm rot="5400000" flipV="1">
            <a:off x="2913631" y="4369912"/>
            <a:ext cx="309557" cy="6869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8379AFA-DD36-4419-847D-BD81681349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9726344"/>
              </p:ext>
            </p:extLst>
          </p:nvPr>
        </p:nvGraphicFramePr>
        <p:xfrm>
          <a:off x="5438345" y="2674939"/>
          <a:ext cx="4198150" cy="1993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C303E401-9611-4033-AB0D-AB2049F218E9}"/>
              </a:ext>
            </a:extLst>
          </p:cNvPr>
          <p:cNvSpPr/>
          <p:nvPr/>
        </p:nvSpPr>
        <p:spPr>
          <a:xfrm>
            <a:off x="5381320" y="1843999"/>
            <a:ext cx="35693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Moving Considerations</a:t>
            </a:r>
          </a:p>
          <a:p>
            <a:pPr algn="ctr">
              <a:defRPr sz="2160" b="1" i="0" u="none" strike="noStrike" kern="1200" baseline="0">
                <a:solidFill>
                  <a:srgbClr val="002B49"/>
                </a:solidFill>
                <a:latin typeface="+mn-lt"/>
                <a:ea typeface="+mn-ea"/>
                <a:cs typeface="+mn-cs"/>
              </a:defRPr>
            </a:pPr>
            <a:r>
              <a:rPr lang="en-US" sz="800" dirty="0"/>
              <a:t>(Among those who drive one hour or more to care for someone)</a:t>
            </a:r>
            <a:endParaRPr lang="en-IN" sz="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7B3C1D-C98F-42DE-BDFE-8BEA8308FD8C}"/>
              </a:ext>
            </a:extLst>
          </p:cNvPr>
          <p:cNvSpPr/>
          <p:nvPr/>
        </p:nvSpPr>
        <p:spPr>
          <a:xfrm>
            <a:off x="144860" y="682352"/>
            <a:ext cx="88744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4 in 10 caregivers driving an hour or more to provide care have considered moving closer to the person or moving the person closer to them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8DE76E0-7AE0-4F64-BE90-E58D1731207F}"/>
              </a:ext>
            </a:extLst>
          </p:cNvPr>
          <p:cNvCxnSpPr/>
          <p:nvPr/>
        </p:nvCxnSpPr>
        <p:spPr>
          <a:xfrm>
            <a:off x="3068409" y="4868176"/>
            <a:ext cx="45034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309">
            <a:extLst>
              <a:ext uri="{FF2B5EF4-FFF2-40B4-BE49-F238E27FC236}">
                <a16:creationId xmlns:a16="http://schemas.microsoft.com/office/drawing/2014/main" id="{987E6559-8BB7-4583-9846-9E8B351DB3CA}"/>
              </a:ext>
            </a:extLst>
          </p:cNvPr>
          <p:cNvCxnSpPr/>
          <p:nvPr/>
        </p:nvCxnSpPr>
        <p:spPr>
          <a:xfrm>
            <a:off x="170184" y="636242"/>
            <a:ext cx="86409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24374389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8.0&quot;&gt;&lt;object type=&quot;1&quot; unique_id=&quot;10001&quot;&gt;&lt;object type=&quot;8&quot; unique_id=&quot;656938&quot;&gt;&lt;/object&gt;&lt;object type=&quot;2&quot; unique_id=&quot;65693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NM white">
  <a:themeElements>
    <a:clrScheme name="NM Branded">
      <a:dk1>
        <a:srgbClr val="002B49"/>
      </a:dk1>
      <a:lt1>
        <a:srgbClr val="FFFFFF"/>
      </a:lt1>
      <a:dk2>
        <a:srgbClr val="9EA2A2"/>
      </a:dk2>
      <a:lt2>
        <a:srgbClr val="829995"/>
      </a:lt2>
      <a:accent1>
        <a:srgbClr val="6AB3E7"/>
      </a:accent1>
      <a:accent2>
        <a:srgbClr val="FFB81C"/>
      </a:accent2>
      <a:accent3>
        <a:srgbClr val="0092BC"/>
      </a:accent3>
      <a:accent4>
        <a:srgbClr val="00B2A9"/>
      </a:accent4>
      <a:accent5>
        <a:srgbClr val="00B74F"/>
      </a:accent5>
      <a:accent6>
        <a:srgbClr val="E03C31"/>
      </a:accent6>
      <a:hlink>
        <a:srgbClr val="002B49"/>
      </a:hlink>
      <a:folHlink>
        <a:srgbClr val="829995"/>
      </a:folHlink>
    </a:clrScheme>
    <a:fontScheme name="A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NM white</Template>
  <TotalTime>37197</TotalTime>
  <Words>2528</Words>
  <Application>Microsoft Office PowerPoint</Application>
  <PresentationFormat>On-screen Show (4:3)</PresentationFormat>
  <Paragraphs>288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Guardian Sans Medium</vt:lpstr>
      <vt:lpstr>Times New Roman</vt:lpstr>
      <vt:lpstr>Webdings</vt:lpstr>
      <vt:lpstr>NM white</vt:lpstr>
      <vt:lpstr>2019 C.A.R.E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Caregivers who will look to children for financial support anticipate that they will rely on them for an average of 41% of their financial support needs</vt:lpstr>
      <vt:lpstr>PowerPoint Presentation</vt:lpstr>
    </vt:vector>
  </TitlesOfParts>
  <Company>Northwestern Mutual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wer05</dc:creator>
  <cp:lastModifiedBy>TOWELL, JEAN</cp:lastModifiedBy>
  <cp:revision>4266</cp:revision>
  <cp:lastPrinted>2019-04-01T12:54:17Z</cp:lastPrinted>
  <dcterms:created xsi:type="dcterms:W3CDTF">2013-10-02T14:33:34Z</dcterms:created>
  <dcterms:modified xsi:type="dcterms:W3CDTF">2019-04-02T16:40:50Z</dcterms:modified>
</cp:coreProperties>
</file>