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1370" r:id="rId2"/>
    <p:sldId id="1372" r:id="rId3"/>
    <p:sldId id="1527" r:id="rId4"/>
    <p:sldId id="1454" r:id="rId5"/>
    <p:sldId id="1373" r:id="rId6"/>
    <p:sldId id="1572" r:id="rId7"/>
    <p:sldId id="1585" r:id="rId8"/>
    <p:sldId id="6443" r:id="rId9"/>
    <p:sldId id="6444" r:id="rId10"/>
    <p:sldId id="1528" r:id="rId11"/>
    <p:sldId id="1584" r:id="rId12"/>
    <p:sldId id="1573" r:id="rId13"/>
    <p:sldId id="6445" r:id="rId14"/>
    <p:sldId id="1531" r:id="rId15"/>
    <p:sldId id="153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304F515-A95B-8406-E674-AD937016C396}" name="Chris McAllister" initials="CM" userId="S::chris.mcallister@harrispoll.com::1c21de35-29b4-45c9-a39e-8ffc18f06b64" providerId="AD"/>
  <p188:author id="{B1C64020-45E5-09FE-35B3-6E3FDED4927A}" name="ZUKNIK, SHALAN" initials="ZS" userId="S::shalanzuknik@northwesternmutual.com::53c22eef-7b04-47d2-a723-64f81bd3c89f" providerId="AD"/>
  <p188:author id="{168E82C2-A10B-BF8C-5438-35C6C1BDE6EE}" name="Stephanie Zepelin" initials="SZ" userId="S::szepelin@neibartgroup.com::61aa6a4a-fa7e-45d4-9750-55dabb035d30" providerId="AD"/>
  <p188:author id="{87A276E9-BF72-B07B-F593-DED391E042F2}" name="Rachelle Gaynor" initials="RG" userId="S::RGaynor@neibartgroup.com::ebdba22d-111d-43be-8407-76f4774a121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9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6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733720016853701"/>
          <c:y val="0"/>
          <c:w val="0.36748756147282502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696E8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5648-4F6F-B796-0222BF10846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648-4F6F-B796-0222BF10846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5648-4F6F-B796-0222BF108468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5648-4F6F-B796-0222BF108468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639-4828-8889-77E73CFB7094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2176-48BA-89B8-59563358B89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Calibri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$0 </c:v>
                </c:pt>
                <c:pt idx="1">
                  <c:v>$1-$4,999</c:v>
                </c:pt>
                <c:pt idx="2">
                  <c:v>$5,000-$24,999</c:v>
                </c:pt>
                <c:pt idx="3">
                  <c:v>$25,000-$74,999</c:v>
                </c:pt>
                <c:pt idx="4">
                  <c:v>$75,000-$124,999</c:v>
                </c:pt>
                <c:pt idx="5">
                  <c:v>$125,000-$199,999</c:v>
                </c:pt>
                <c:pt idx="6">
                  <c:v>$200,000-$499,999</c:v>
                </c:pt>
                <c:pt idx="7">
                  <c:v>$500,000-less than $1M</c:v>
                </c:pt>
                <c:pt idx="8">
                  <c:v>$1-2 Million</c:v>
                </c:pt>
                <c:pt idx="9">
                  <c:v>More than $2M</c:v>
                </c:pt>
                <c:pt idx="10">
                  <c:v>Don't know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0.01</c:v>
                </c:pt>
                <c:pt idx="1">
                  <c:v>0.01</c:v>
                </c:pt>
                <c:pt idx="2">
                  <c:v>0.02</c:v>
                </c:pt>
                <c:pt idx="3">
                  <c:v>0.05</c:v>
                </c:pt>
                <c:pt idx="4">
                  <c:v>0.06</c:v>
                </c:pt>
                <c:pt idx="5">
                  <c:v>0.01</c:v>
                </c:pt>
                <c:pt idx="6">
                  <c:v>7.0000000000000007E-2</c:v>
                </c:pt>
                <c:pt idx="7">
                  <c:v>0.09</c:v>
                </c:pt>
                <c:pt idx="8">
                  <c:v>0.13</c:v>
                </c:pt>
                <c:pt idx="9">
                  <c:v>0.06</c:v>
                </c:pt>
                <c:pt idx="10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48-4F6F-B796-0222BF1084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411461632"/>
        <c:axId val="282099712"/>
      </c:barChart>
      <c:catAx>
        <c:axId val="41146163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Calibri" pitchFamily="34" charset="0"/>
              </a:defRPr>
            </a:pPr>
            <a:endParaRPr lang="en-US"/>
          </a:p>
        </c:txPr>
        <c:crossAx val="282099712"/>
        <c:crosses val="autoZero"/>
        <c:auto val="1"/>
        <c:lblAlgn val="ctr"/>
        <c:lblOffset val="100"/>
        <c:noMultiLvlLbl val="0"/>
      </c:catAx>
      <c:valAx>
        <c:axId val="28209971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411461632"/>
        <c:crosses val="autoZero"/>
        <c:crossBetween val="between"/>
        <c:majorUnit val="0.2"/>
        <c:minorUnit val="0.04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833100422044179"/>
          <c:y val="8.424192752153277E-2"/>
          <c:w val="0.60844470095246517"/>
          <c:h val="0.78360826087842184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Sheet1!$B$1</c:f>
              <c:strCache>
                <c:ptCount val="1"/>
                <c:pt idx="0">
                  <c:v>Highly Unlikely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Sheet1!$A$2:$A$2</c:f>
              <c:numCache>
                <c:formatCode>General</c:formatCode>
                <c:ptCount val="1"/>
                <c:pt idx="0">
                  <c:v>2023</c:v>
                </c:pt>
              </c:numCache>
            </c:numRef>
          </c:cat>
          <c:val>
            <c:numRef>
              <c:f>Sheet1!$B$2:$B$2</c:f>
              <c:numCache>
                <c:formatCode>0%</c:formatCode>
                <c:ptCount val="1"/>
                <c:pt idx="0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131-4A90-90E1-15FD922B2CAE}"/>
            </c:ext>
          </c:extLst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Unlikely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Sheet1!$A$2:$A$2</c:f>
              <c:numCache>
                <c:formatCode>General</c:formatCode>
                <c:ptCount val="1"/>
                <c:pt idx="0">
                  <c:v>2023</c:v>
                </c:pt>
              </c:numCache>
            </c:numRef>
          </c:cat>
          <c:val>
            <c:numRef>
              <c:f>Sheet1!$C$2:$C$2</c:f>
              <c:numCache>
                <c:formatCode>0%</c:formatCode>
                <c:ptCount val="1"/>
                <c:pt idx="0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131-4A90-90E1-15FD922B2CAE}"/>
            </c:ext>
          </c:extLst>
        </c:ser>
        <c:ser>
          <c:idx val="3"/>
          <c:order val="3"/>
          <c:tx>
            <c:strRef>
              <c:f>Sheet1!$D$1</c:f>
              <c:strCache>
                <c:ptCount val="1"/>
                <c:pt idx="0">
                  <c:v>Likely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Sheet1!$A$2:$A$2</c:f>
              <c:numCache>
                <c:formatCode>General</c:formatCode>
                <c:ptCount val="1"/>
                <c:pt idx="0">
                  <c:v>2023</c:v>
                </c:pt>
              </c:numCache>
            </c:numRef>
          </c:cat>
          <c:val>
            <c:numRef>
              <c:f>Sheet1!$D$2:$D$2</c:f>
              <c:numCache>
                <c:formatCode>0%</c:formatCode>
                <c:ptCount val="1"/>
                <c:pt idx="0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131-4A90-90E1-15FD922B2CAE}"/>
            </c:ext>
          </c:extLst>
        </c:ser>
        <c:ser>
          <c:idx val="4"/>
          <c:order val="4"/>
          <c:tx>
            <c:strRef>
              <c:f>Sheet1!$E$1</c:f>
              <c:strCache>
                <c:ptCount val="1"/>
                <c:pt idx="0">
                  <c:v>Highly likely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Sheet1!$A$2:$A$2</c:f>
              <c:numCache>
                <c:formatCode>General</c:formatCode>
                <c:ptCount val="1"/>
                <c:pt idx="0">
                  <c:v>2023</c:v>
                </c:pt>
              </c:numCache>
            </c:numRef>
          </c:cat>
          <c:val>
            <c:numRef>
              <c:f>Sheet1!$E$2:$E$2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131-4A90-90E1-15FD922B2CA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41691552"/>
        <c:axId val="13035291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Sheet1!$A$1</c15:sqref>
                        </c15:formulaRef>
                      </c:ext>
                    </c:extLst>
                    <c:strCache>
                      <c:ptCount val="1"/>
                      <c:pt idx="0">
                        <c:v> </c:v>
                      </c:pt>
                    </c:strCache>
                  </c:strRef>
                </c:tx>
                <c:spPr>
                  <a:solidFill>
                    <a:schemeClr val="bg1">
                      <a:lumMod val="75000"/>
                    </a:schemeClr>
                  </a:solidFill>
                </c:spPr>
                <c:invertIfNegative val="0"/>
                <c:dPt>
                  <c:idx val="0"/>
                  <c:invertIfNegative val="0"/>
                  <c:bubble3D val="0"/>
                  <c:spPr>
                    <a:solidFill>
                      <a:srgbClr val="79B9F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01-8F45-43EC-B1E0-27732E243A2A}"/>
                    </c:ext>
                  </c:extLst>
                </c:dPt>
                <c:dPt>
                  <c:idx val="2"/>
                  <c:invertIfNegative val="0"/>
                  <c:bubble3D val="0"/>
                  <c:spPr>
                    <a:solidFill>
                      <a:srgbClr val="B5D0E7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05-8F45-43EC-B1E0-27732E243A2A}"/>
                    </c:ext>
                  </c:extLst>
                </c:dPt>
                <c:dPt>
                  <c:idx val="3"/>
                  <c:invertIfNegative val="0"/>
                  <c:bubble3D val="0"/>
                  <c:spPr>
                    <a:solidFill>
                      <a:srgbClr val="929292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07-8F45-43EC-B1E0-27732E243A2A}"/>
                    </c:ext>
                  </c:extLst>
                </c:dPt>
                <c:dPt>
                  <c:idx val="4"/>
                  <c:invertIfNegative val="0"/>
                  <c:bubble3D val="0"/>
                  <c:spPr>
                    <a:solidFill>
                      <a:schemeClr val="bg1">
                        <a:lumMod val="65000"/>
                      </a:schemeClr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09-8F45-43EC-B1E0-27732E243A2A}"/>
                    </c:ext>
                  </c:extLst>
                </c:dPt>
                <c:dLbls>
                  <c:dLbl>
                    <c:idx val="0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wrap="square" lIns="38100" tIns="19050" rIns="38100" bIns="19050" anchor="ctr">
                        <a:spAutoFit/>
                      </a:bodyPr>
                      <a:lstStyle/>
                      <a:p>
                        <a:pPr>
                          <a:defRPr b="1">
                            <a:solidFill>
                              <a:schemeClr val="tx1"/>
                            </a:solidFill>
                          </a:defRPr>
                        </a:pPr>
                        <a:endParaRPr lang="en-US"/>
                      </a:p>
                    </c:txPr>
                    <c:dLblPos val="ct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xmlns:c16="http://schemas.microsoft.com/office/drawing/2014/chart" uri="{C3380CC4-5D6E-409C-BE32-E72D297353CC}">
                        <c16:uniqueId val="{00000001-8F45-43EC-B1E0-27732E243A2A}"/>
                      </c:ext>
                    </c:extLst>
                  </c:dLbl>
                  <c:dLbl>
                    <c:idx val="2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wrap="square" lIns="38100" tIns="19050" rIns="38100" bIns="19050" anchor="ctr">
                        <a:spAutoFit/>
                      </a:bodyPr>
                      <a:lstStyle/>
                      <a:p>
                        <a:pPr>
                          <a:defRPr b="1">
                            <a:solidFill>
                              <a:schemeClr val="tx1"/>
                            </a:solidFill>
                          </a:defRPr>
                        </a:pPr>
                        <a:endParaRPr lang="en-US"/>
                      </a:p>
                    </c:txPr>
                    <c:dLblPos val="ct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xmlns:c16="http://schemas.microsoft.com/office/drawing/2014/chart" uri="{C3380CC4-5D6E-409C-BE32-E72D297353CC}">
                        <c16:uniqueId val="{00000005-8F45-43EC-B1E0-27732E243A2A}"/>
                      </c:ext>
                    </c:extLst>
                  </c:dLbl>
                  <c:dLbl>
                    <c:idx val="3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wrap="square" lIns="38100" tIns="19050" rIns="38100" bIns="19050" anchor="ctr">
                        <a:spAutoFit/>
                      </a:bodyPr>
                      <a:lstStyle/>
                      <a:p>
                        <a:pPr>
                          <a:defRPr b="1">
                            <a:solidFill>
                              <a:schemeClr val="bg1"/>
                            </a:solidFill>
                          </a:defRPr>
                        </a:pPr>
                        <a:endParaRPr lang="en-US"/>
                      </a:p>
                    </c:txPr>
                    <c:dLblPos val="ct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xmlns:c16="http://schemas.microsoft.com/office/drawing/2014/chart" uri="{C3380CC4-5D6E-409C-BE32-E72D297353CC}">
                        <c16:uniqueId val="{00000007-8F45-43EC-B1E0-27732E243A2A}"/>
                      </c:ext>
                    </c:extLst>
                  </c:dLbl>
                  <c:dLbl>
                    <c:idx val="4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wrap="square" lIns="38100" tIns="19050" rIns="38100" bIns="19050" anchor="ctr">
                        <a:spAutoFit/>
                      </a:bodyPr>
                      <a:lstStyle/>
                      <a:p>
                        <a:pPr>
                          <a:defRPr b="1">
                            <a:solidFill>
                              <a:schemeClr val="tx1"/>
                            </a:solidFill>
                          </a:defRPr>
                        </a:pPr>
                        <a:endParaRPr lang="en-US"/>
                      </a:p>
                    </c:txPr>
                    <c:dLblPos val="ct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xmlns:c16="http://schemas.microsoft.com/office/drawing/2014/chart" uri="{C3380CC4-5D6E-409C-BE32-E72D297353CC}">
                        <c16:uniqueId val="{00000009-8F45-43EC-B1E0-27732E243A2A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wrap="square" lIns="38100" tIns="19050" rIns="38100" bIns="19050" anchor="ctr">
                      <a:spAutoFit/>
                    </a:bodyPr>
                    <a:lstStyle/>
                    <a:p>
                      <a:pPr>
                        <a:defRPr b="1">
                          <a:solidFill>
                            <a:schemeClr val="tx2"/>
                          </a:solidFill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Sheet1!$A$2:$A$2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2023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Sheet1!$A$2:$A$2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2023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A-8F45-43EC-B1E0-27732E243A2A}"/>
                  </c:ext>
                </c:extLst>
              </c15:ser>
            </c15:filteredBarSeries>
          </c:ext>
        </c:extLst>
      </c:barChart>
      <c:catAx>
        <c:axId val="14169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30352912"/>
        <c:crosses val="autoZero"/>
        <c:auto val="1"/>
        <c:lblAlgn val="ctr"/>
        <c:lblOffset val="100"/>
        <c:noMultiLvlLbl val="0"/>
      </c:catAx>
      <c:valAx>
        <c:axId val="130352912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141691552"/>
        <c:crosses val="autoZero"/>
        <c:crossBetween val="between"/>
      </c:valAx>
    </c:plotArea>
    <c:legend>
      <c:legendPos val="l"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296047331617851"/>
          <c:y val="0"/>
          <c:w val="0.63674216354709856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 (A)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DD1-4163-8FE7-D2242FC25F5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DD1-4163-8FE7-D2242FC25F5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DD1-4163-8FE7-D2242FC25F5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DD1-4163-8FE7-D2242FC25F52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DD1-4163-8FE7-D2242FC25F52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6-0DD1-4163-8FE7-D2242FC25F52}"/>
              </c:ext>
            </c:extLst>
          </c:dPt>
          <c:dLbls>
            <c:dLbl>
              <c:idx val="4"/>
              <c:layout>
                <c:manualLayout>
                  <c:x val="0"/>
                  <c:y val="9.54678994481298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DD1-4163-8FE7-D2242FC25F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>
                    <a:latin typeface="Calibri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0-24</c:v>
                </c:pt>
                <c:pt idx="1">
                  <c:v>25-49</c:v>
                </c:pt>
                <c:pt idx="2">
                  <c:v>50-54</c:v>
                </c:pt>
                <c:pt idx="3">
                  <c:v>55-59</c:v>
                </c:pt>
                <c:pt idx="4">
                  <c:v>60-64</c:v>
                </c:pt>
                <c:pt idx="5">
                  <c:v>65-69</c:v>
                </c:pt>
                <c:pt idx="6">
                  <c:v>70-74</c:v>
                </c:pt>
                <c:pt idx="7">
                  <c:v>75+</c:v>
                </c:pt>
                <c:pt idx="8">
                  <c:v>I don’t work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0.03</c:v>
                </c:pt>
                <c:pt idx="1">
                  <c:v>7.0000000000000007E-2</c:v>
                </c:pt>
                <c:pt idx="2">
                  <c:v>7.0000000000000007E-2</c:v>
                </c:pt>
                <c:pt idx="3">
                  <c:v>7.0000000000000007E-2</c:v>
                </c:pt>
                <c:pt idx="4">
                  <c:v>0.18</c:v>
                </c:pt>
                <c:pt idx="5">
                  <c:v>0.18</c:v>
                </c:pt>
                <c:pt idx="6">
                  <c:v>0.1</c:v>
                </c:pt>
                <c:pt idx="7">
                  <c:v>0.06</c:v>
                </c:pt>
                <c:pt idx="8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DD1-4163-8FE7-D2242FC25F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83486720"/>
        <c:axId val="282892480"/>
        <c:extLst>
          <c:ext xmlns:c15="http://schemas.microsoft.com/office/drawing/2012/chart" uri="{02D57815-91ED-43cb-92C2-25804820EDAC}">
            <c15:filteredBarSeries>
              <c15:ser>
                <c:idx val="4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Sheet1!$F$1</c15:sqref>
                        </c15:formulaRef>
                      </c:ext>
                    </c:extLst>
                    <c:strCache>
                      <c:ptCount val="1"/>
                      <c:pt idx="0">
                        <c:v>2020 (E)</c:v>
                      </c:pt>
                    </c:strCache>
                  </c:strRef>
                </c:tx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0-24</c:v>
                      </c:pt>
                      <c:pt idx="1">
                        <c:v>25-49</c:v>
                      </c:pt>
                      <c:pt idx="2">
                        <c:v>50-54</c:v>
                      </c:pt>
                      <c:pt idx="3">
                        <c:v>55-59</c:v>
                      </c:pt>
                      <c:pt idx="4">
                        <c:v>60-64</c:v>
                      </c:pt>
                      <c:pt idx="5">
                        <c:v>65-69</c:v>
                      </c:pt>
                      <c:pt idx="6">
                        <c:v>70-74</c:v>
                      </c:pt>
                      <c:pt idx="7">
                        <c:v>75+</c:v>
                      </c:pt>
                      <c:pt idx="8">
                        <c:v>I don’t work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Sheet1!$F$2:$F$10</c15:sqref>
                        </c15:formulaRef>
                      </c:ext>
                    </c:extLst>
                    <c:numCache>
                      <c:formatCode>0%</c:formatCode>
                      <c:ptCount val="9"/>
                      <c:pt idx="0" formatCode="General">
                        <c:v>0</c:v>
                      </c:pt>
                      <c:pt idx="1">
                        <c:v>0.04</c:v>
                      </c:pt>
                      <c:pt idx="2">
                        <c:v>0.03</c:v>
                      </c:pt>
                      <c:pt idx="3">
                        <c:v>0.04</c:v>
                      </c:pt>
                      <c:pt idx="4">
                        <c:v>0.09</c:v>
                      </c:pt>
                      <c:pt idx="5">
                        <c:v>0.19</c:v>
                      </c:pt>
                      <c:pt idx="6">
                        <c:v>0.12</c:v>
                      </c:pt>
                      <c:pt idx="7">
                        <c:v>0.1</c:v>
                      </c:pt>
                      <c:pt idx="8">
                        <c:v>0.17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9-0DD1-4163-8FE7-D2242FC25F52}"/>
                  </c:ext>
                </c:extLst>
              </c15:ser>
            </c15:filteredBarSeries>
          </c:ext>
        </c:extLst>
      </c:barChart>
      <c:catAx>
        <c:axId val="28348672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Calibri" pitchFamily="34" charset="0"/>
              </a:defRPr>
            </a:pPr>
            <a:endParaRPr lang="en-US"/>
          </a:p>
        </c:txPr>
        <c:crossAx val="282892480"/>
        <c:crosses val="autoZero"/>
        <c:auto val="1"/>
        <c:lblAlgn val="ctr"/>
        <c:lblOffset val="100"/>
        <c:noMultiLvlLbl val="0"/>
      </c:catAx>
      <c:valAx>
        <c:axId val="282892480"/>
        <c:scaling>
          <c:orientation val="minMax"/>
          <c:max val="0.8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283486720"/>
        <c:crosses val="autoZero"/>
        <c:crossBetween val="between"/>
        <c:majorUnit val="0.2"/>
        <c:minorUnit val="0.04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411922603893526E-2"/>
          <c:y val="4.7545788842825933E-2"/>
          <c:w val="0.64023810430266415"/>
          <c:h val="0.9049084139376901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 (A)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0"/>
            <c:invertIfNegative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1-D509-4166-88E6-9922167773B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509-4166-88E6-9922167773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0.42</c:v>
                </c:pt>
                <c:pt idx="1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509-4166-88E6-9922167773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85580336"/>
        <c:axId val="785578672"/>
      </c:barChart>
      <c:valAx>
        <c:axId val="785578672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785580336"/>
        <c:crosses val="autoZero"/>
        <c:crossBetween val="between"/>
      </c:valAx>
      <c:catAx>
        <c:axId val="78558033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85578672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345445550957875"/>
          <c:y val="0"/>
          <c:w val="0.54137018906409073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 (A)</c:v>
                </c:pt>
              </c:strCache>
            </c:strRef>
          </c:tx>
          <c:spPr>
            <a:solidFill>
              <a:srgbClr val="0E497B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5648-4F6F-B796-0222BF10846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648-4F6F-B796-0222BF10846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5648-4F6F-B796-0222BF108468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5648-4F6F-B796-0222BF108468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933-4721-B3BF-9371BDCA897E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2A14-4E64-B086-8170E99468E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0">
                    <a:latin typeface="Calibri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401(k) or other retirement account</c:v>
                </c:pt>
                <c:pt idx="1">
                  <c:v>Social Security</c:v>
                </c:pt>
                <c:pt idx="2">
                  <c:v>Personal savings or investments</c:v>
                </c:pt>
                <c:pt idx="3">
                  <c:v>Support from spouse/partner</c:v>
                </c:pt>
                <c:pt idx="4">
                  <c:v>Inheritance</c:v>
                </c:pt>
                <c:pt idx="5">
                  <c:v>Support from children</c:v>
                </c:pt>
                <c:pt idx="6">
                  <c:v>Other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0.28000000000000003</c:v>
                </c:pt>
                <c:pt idx="1">
                  <c:v>0.28000000000000003</c:v>
                </c:pt>
                <c:pt idx="2">
                  <c:v>0.22</c:v>
                </c:pt>
                <c:pt idx="3">
                  <c:v>0.08</c:v>
                </c:pt>
                <c:pt idx="4">
                  <c:v>0.06</c:v>
                </c:pt>
                <c:pt idx="5">
                  <c:v>0.03</c:v>
                </c:pt>
                <c:pt idx="6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48-4F6F-B796-0222BF1084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83128320"/>
        <c:axId val="282890176"/>
      </c:barChart>
      <c:catAx>
        <c:axId val="28312832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alibri" pitchFamily="34" charset="0"/>
              </a:defRPr>
            </a:pPr>
            <a:endParaRPr lang="en-US"/>
          </a:p>
        </c:txPr>
        <c:crossAx val="282890176"/>
        <c:crosses val="autoZero"/>
        <c:auto val="1"/>
        <c:lblAlgn val="ctr"/>
        <c:lblOffset val="100"/>
        <c:noMultiLvlLbl val="0"/>
      </c:catAx>
      <c:valAx>
        <c:axId val="282890176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283128320"/>
        <c:crosses val="autoZero"/>
        <c:crossBetween val="between"/>
        <c:majorUnit val="0.2"/>
        <c:minorUnit val="0.04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733721973323387"/>
          <c:y val="4.2650867873899524E-2"/>
          <c:w val="0.36748756147282502"/>
          <c:h val="0.92511428991284528"/>
        </c:manualLayout>
      </c:layout>
      <c:barChart>
        <c:barDir val="bar"/>
        <c:grouping val="clustered"/>
        <c:varyColors val="0"/>
        <c:ser>
          <c:idx val="2"/>
          <c:order val="1"/>
          <c:tx>
            <c:strRef>
              <c:f>Sheet1!$D$1</c:f>
              <c:strCache>
                <c:ptCount val="1"/>
                <c:pt idx="0">
                  <c:v>2023 (A)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$0 </c:v>
                </c:pt>
                <c:pt idx="1">
                  <c:v>$1-$4,999</c:v>
                </c:pt>
                <c:pt idx="2">
                  <c:v>$5,000-$24,999</c:v>
                </c:pt>
                <c:pt idx="3">
                  <c:v>$25,000-$74,999</c:v>
                </c:pt>
                <c:pt idx="4">
                  <c:v>$75,000-$124,999</c:v>
                </c:pt>
                <c:pt idx="5">
                  <c:v>$125,000-$199,999</c:v>
                </c:pt>
                <c:pt idx="6">
                  <c:v>$200,000 or more</c:v>
                </c:pt>
                <c:pt idx="7">
                  <c:v>Not sure 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0.13</c:v>
                </c:pt>
                <c:pt idx="1">
                  <c:v>0.06</c:v>
                </c:pt>
                <c:pt idx="2">
                  <c:v>7.0000000000000007E-2</c:v>
                </c:pt>
                <c:pt idx="3">
                  <c:v>0.08</c:v>
                </c:pt>
                <c:pt idx="4">
                  <c:v>0.04</c:v>
                </c:pt>
                <c:pt idx="5">
                  <c:v>0.02</c:v>
                </c:pt>
                <c:pt idx="6">
                  <c:v>0.21</c:v>
                </c:pt>
                <c:pt idx="7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36-44A9-90ED-9DB0C290B005}"/>
            </c:ext>
          </c:extLst>
        </c:ser>
        <c:ser>
          <c:idx val="1"/>
          <c:order val="2"/>
          <c:tx>
            <c:strRef>
              <c:f>Sheet1!$C$1</c:f>
              <c:strCache>
                <c:ptCount val="1"/>
                <c:pt idx="0">
                  <c:v>2022 (B)</c:v>
                </c:pt>
              </c:strCache>
            </c:strRef>
          </c:tx>
          <c:spPr>
            <a:solidFill>
              <a:srgbClr val="3696E8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$0 </c:v>
                </c:pt>
                <c:pt idx="1">
                  <c:v>$1-$4,999</c:v>
                </c:pt>
                <c:pt idx="2">
                  <c:v>$5,000-$24,999</c:v>
                </c:pt>
                <c:pt idx="3">
                  <c:v>$25,000-$74,999</c:v>
                </c:pt>
                <c:pt idx="4">
                  <c:v>$75,000-$124,999</c:v>
                </c:pt>
                <c:pt idx="5">
                  <c:v>$125,000-$199,999</c:v>
                </c:pt>
                <c:pt idx="6">
                  <c:v>$200,000 or more</c:v>
                </c:pt>
                <c:pt idx="7">
                  <c:v>Not sure 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0.11</c:v>
                </c:pt>
                <c:pt idx="1">
                  <c:v>0.08</c:v>
                </c:pt>
                <c:pt idx="2">
                  <c:v>7.0000000000000007E-2</c:v>
                </c:pt>
                <c:pt idx="3">
                  <c:v>0.05</c:v>
                </c:pt>
                <c:pt idx="4">
                  <c:v>0.04</c:v>
                </c:pt>
                <c:pt idx="5">
                  <c:v>0.02</c:v>
                </c:pt>
                <c:pt idx="6">
                  <c:v>0.19</c:v>
                </c:pt>
                <c:pt idx="7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C43-4FC4-9D0F-89F9D5D74E3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82404864"/>
        <c:axId val="28204108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2021 (B)</c:v>
                      </c:pt>
                    </c:strCache>
                  </c:strRef>
                </c:tx>
                <c:spPr>
                  <a:solidFill>
                    <a:srgbClr val="3696E8"/>
                  </a:solidFill>
                </c:spPr>
                <c:invertIfNegative val="0"/>
                <c:dPt>
                  <c:idx val="0"/>
                  <c:invertIfNegative val="0"/>
                  <c:bubble3D val="0"/>
                  <c:extLst>
                    <c:ext xmlns:c16="http://schemas.microsoft.com/office/drawing/2014/chart" uri="{C3380CC4-5D6E-409C-BE32-E72D297353CC}">
                      <c16:uniqueId val="{00000000-4458-49E4-80E8-4503BB54F41E}"/>
                    </c:ext>
                  </c:extLst>
                </c:dPt>
                <c:dPt>
                  <c:idx val="1"/>
                  <c:invertIfNegative val="0"/>
                  <c:bubble3D val="0"/>
                  <c:extLst>
                    <c:ext xmlns:c16="http://schemas.microsoft.com/office/drawing/2014/chart" uri="{C3380CC4-5D6E-409C-BE32-E72D297353CC}">
                      <c16:uniqueId val="{00000001-4458-49E4-80E8-4503BB54F41E}"/>
                    </c:ext>
                  </c:extLst>
                </c:dPt>
                <c:dPt>
                  <c:idx val="2"/>
                  <c:invertIfNegative val="0"/>
                  <c:bubble3D val="0"/>
                  <c:extLst>
                    <c:ext xmlns:c16="http://schemas.microsoft.com/office/drawing/2014/chart" uri="{C3380CC4-5D6E-409C-BE32-E72D297353CC}">
                      <c16:uniqueId val="{00000002-4458-49E4-80E8-4503BB54F41E}"/>
                    </c:ext>
                  </c:extLst>
                </c:dPt>
                <c:dPt>
                  <c:idx val="3"/>
                  <c:invertIfNegative val="0"/>
                  <c:bubble3D val="0"/>
                  <c:extLst>
                    <c:ext xmlns:c16="http://schemas.microsoft.com/office/drawing/2014/chart" uri="{C3380CC4-5D6E-409C-BE32-E72D297353CC}">
                      <c16:uniqueId val="{00000003-4458-49E4-80E8-4503BB54F41E}"/>
                    </c:ext>
                  </c:extLst>
                </c:dPt>
                <c:dPt>
                  <c:idx val="7"/>
                  <c:invertIfNegative val="0"/>
                  <c:bubble3D val="0"/>
                  <c:extLst>
                    <c:ext xmlns:c16="http://schemas.microsoft.com/office/drawing/2014/chart" uri="{C3380CC4-5D6E-409C-BE32-E72D297353CC}">
                      <c16:uniqueId val="{00000005-4458-49E4-80E8-4503BB54F41E}"/>
                    </c:ext>
                  </c:extLst>
                </c:dPt>
                <c:dLbls>
                  <c:dLbl>
                    <c:idx val="7"/>
                    <c:layout>
                      <c:manualLayout>
                        <c:x val="0"/>
                        <c:y val="0"/>
                      </c:manualLayout>
                    </c:layout>
                    <c:dLblPos val="outEnd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5-4458-49E4-80E8-4503BB54F41E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wrap="square" lIns="38100" tIns="19050" rIns="38100" bIns="19050" anchor="ctr">
                      <a:spAutoFit/>
                    </a:bodyPr>
                    <a:lstStyle/>
                    <a:p>
                      <a:pPr>
                        <a:defRPr sz="1000"/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Sheet1!$A$2:$A$9</c15:sqref>
                        </c15:formulaRef>
                      </c:ext>
                    </c:extLst>
                    <c:strCache>
                      <c:ptCount val="8"/>
                      <c:pt idx="0">
                        <c:v>$0 </c:v>
                      </c:pt>
                      <c:pt idx="1">
                        <c:v>$1-$4,999</c:v>
                      </c:pt>
                      <c:pt idx="2">
                        <c:v>$5,000-$24,999</c:v>
                      </c:pt>
                      <c:pt idx="3">
                        <c:v>$25,000-$74,999</c:v>
                      </c:pt>
                      <c:pt idx="4">
                        <c:v>$75,000-$124,999</c:v>
                      </c:pt>
                      <c:pt idx="5">
                        <c:v>$125,000-$199,999</c:v>
                      </c:pt>
                      <c:pt idx="6">
                        <c:v>$200,000 or more</c:v>
                      </c:pt>
                      <c:pt idx="7">
                        <c:v>Not sure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Sheet1!$B$2:$B$9</c15:sqref>
                        </c15:formulaRef>
                      </c:ext>
                    </c:extLst>
                    <c:numCache>
                      <c:formatCode>0%</c:formatCode>
                      <c:ptCount val="8"/>
                      <c:pt idx="0">
                        <c:v>0.1</c:v>
                      </c:pt>
                      <c:pt idx="1">
                        <c:v>0.08</c:v>
                      </c:pt>
                      <c:pt idx="2">
                        <c:v>0.05</c:v>
                      </c:pt>
                      <c:pt idx="3">
                        <c:v>0.06</c:v>
                      </c:pt>
                      <c:pt idx="4">
                        <c:v>0.03</c:v>
                      </c:pt>
                      <c:pt idx="5">
                        <c:v>0.03</c:v>
                      </c:pt>
                      <c:pt idx="6">
                        <c:v>0.22</c:v>
                      </c:pt>
                      <c:pt idx="7">
                        <c:v>0.43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4458-49E4-80E8-4503BB54F41E}"/>
                  </c:ext>
                </c:extLst>
              </c15:ser>
            </c15:filteredBarSeries>
          </c:ext>
        </c:extLst>
      </c:barChart>
      <c:catAx>
        <c:axId val="28240486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Calibri" pitchFamily="34" charset="0"/>
              </a:defRPr>
            </a:pPr>
            <a:endParaRPr lang="en-US"/>
          </a:p>
        </c:txPr>
        <c:crossAx val="282041088"/>
        <c:crosses val="autoZero"/>
        <c:auto val="1"/>
        <c:lblAlgn val="ctr"/>
        <c:lblOffset val="100"/>
        <c:noMultiLvlLbl val="0"/>
      </c:catAx>
      <c:valAx>
        <c:axId val="28204108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82404864"/>
        <c:crosses val="autoZero"/>
        <c:crossBetween val="between"/>
        <c:majorUnit val="0.2"/>
        <c:minorUnit val="0.04"/>
      </c:valAx>
      <c:spPr>
        <a:noFill/>
      </c:spPr>
    </c:plotArea>
    <c:legend>
      <c:legendPos val="r"/>
      <c:layout>
        <c:manualLayout>
          <c:xMode val="edge"/>
          <c:yMode val="edge"/>
          <c:x val="0.69545752976466857"/>
          <c:y val="0.3735057478763521"/>
          <c:w val="0.16673345617832799"/>
          <c:h val="0.23194098181511522"/>
        </c:manualLayout>
      </c:layout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0.52</c:v>
                </c:pt>
                <c:pt idx="1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37-4758-AFB0-DEE2CF8644A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56077839"/>
        <c:axId val="652433503"/>
      </c:barChart>
      <c:catAx>
        <c:axId val="65607783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2433503"/>
        <c:crosses val="autoZero"/>
        <c:auto val="1"/>
        <c:lblAlgn val="ctr"/>
        <c:lblOffset val="100"/>
        <c:noMultiLvlLbl val="0"/>
      </c:catAx>
      <c:valAx>
        <c:axId val="652433503"/>
        <c:scaling>
          <c:orientation val="minMax"/>
          <c:min val="0.2"/>
        </c:scaling>
        <c:delete val="1"/>
        <c:axPos val="t"/>
        <c:numFmt formatCode="0%" sourceLinked="1"/>
        <c:majorTickMark val="out"/>
        <c:minorTickMark val="none"/>
        <c:tickLblPos val="nextTo"/>
        <c:crossAx val="6560778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252791769796922"/>
          <c:y val="0"/>
          <c:w val="0.63674216354709856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 (A)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162-4DEB-AB73-CD41A85B979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162-4DEB-AB73-CD41A85B979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162-4DEB-AB73-CD41A85B9794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E162-4DEB-AB73-CD41A85B9794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162-4DEB-AB73-CD41A85B9794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3557-4BCE-A5E0-5609355CAC93}"/>
              </c:ext>
            </c:extLst>
          </c:dPt>
          <c:dLbls>
            <c:dLbl>
              <c:idx val="4"/>
              <c:layout>
                <c:manualLayout>
                  <c:x val="0"/>
                  <c:y val="9.54678994481298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12-4CB1-A6BC-5252AEA648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>
                    <a:latin typeface="Calibri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0-24</c:v>
                </c:pt>
                <c:pt idx="1">
                  <c:v>25-49</c:v>
                </c:pt>
                <c:pt idx="2">
                  <c:v>50-54</c:v>
                </c:pt>
                <c:pt idx="3">
                  <c:v>55-59</c:v>
                </c:pt>
                <c:pt idx="4">
                  <c:v>60-64</c:v>
                </c:pt>
                <c:pt idx="5">
                  <c:v>65-69</c:v>
                </c:pt>
                <c:pt idx="6">
                  <c:v>70-74</c:v>
                </c:pt>
                <c:pt idx="7">
                  <c:v>75+</c:v>
                </c:pt>
                <c:pt idx="8">
                  <c:v>I don’t work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0.01</c:v>
                </c:pt>
                <c:pt idx="1">
                  <c:v>0.02</c:v>
                </c:pt>
                <c:pt idx="2">
                  <c:v>0.02</c:v>
                </c:pt>
                <c:pt idx="3">
                  <c:v>0.03</c:v>
                </c:pt>
                <c:pt idx="4">
                  <c:v>0.09</c:v>
                </c:pt>
                <c:pt idx="5">
                  <c:v>0.19</c:v>
                </c:pt>
                <c:pt idx="6">
                  <c:v>0.11</c:v>
                </c:pt>
                <c:pt idx="7">
                  <c:v>0.09</c:v>
                </c:pt>
                <c:pt idx="8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162-4DEB-AB73-CD41A85B97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83486720"/>
        <c:axId val="282892480"/>
        <c:extLst>
          <c:ext xmlns:c15="http://schemas.microsoft.com/office/drawing/2012/chart" uri="{02D57815-91ED-43cb-92C2-25804820EDAC}">
            <c15:filteredBarSeries>
              <c15:ser>
                <c:idx val="4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Sheet1!$F$1</c15:sqref>
                        </c15:formulaRef>
                      </c:ext>
                    </c:extLst>
                    <c:strCache>
                      <c:ptCount val="1"/>
                      <c:pt idx="0">
                        <c:v>2020 (E)</c:v>
                      </c:pt>
                    </c:strCache>
                  </c:strRef>
                </c:tx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0-24</c:v>
                      </c:pt>
                      <c:pt idx="1">
                        <c:v>25-49</c:v>
                      </c:pt>
                      <c:pt idx="2">
                        <c:v>50-54</c:v>
                      </c:pt>
                      <c:pt idx="3">
                        <c:v>55-59</c:v>
                      </c:pt>
                      <c:pt idx="4">
                        <c:v>60-64</c:v>
                      </c:pt>
                      <c:pt idx="5">
                        <c:v>65-69</c:v>
                      </c:pt>
                      <c:pt idx="6">
                        <c:v>70-74</c:v>
                      </c:pt>
                      <c:pt idx="7">
                        <c:v>75+</c:v>
                      </c:pt>
                      <c:pt idx="8">
                        <c:v>I don’t work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Sheet1!$F$2:$F$10</c15:sqref>
                        </c15:formulaRef>
                      </c:ext>
                    </c:extLst>
                    <c:numCache>
                      <c:formatCode>0%</c:formatCode>
                      <c:ptCount val="9"/>
                      <c:pt idx="0" formatCode="General">
                        <c:v>0</c:v>
                      </c:pt>
                      <c:pt idx="1">
                        <c:v>0.04</c:v>
                      </c:pt>
                      <c:pt idx="2">
                        <c:v>0.03</c:v>
                      </c:pt>
                      <c:pt idx="3">
                        <c:v>0.04</c:v>
                      </c:pt>
                      <c:pt idx="4">
                        <c:v>0.09</c:v>
                      </c:pt>
                      <c:pt idx="5">
                        <c:v>0.19</c:v>
                      </c:pt>
                      <c:pt idx="6">
                        <c:v>0.12</c:v>
                      </c:pt>
                      <c:pt idx="7">
                        <c:v>0.1</c:v>
                      </c:pt>
                      <c:pt idx="8">
                        <c:v>0.17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A-C997-4F8C-A75D-B6AAE6D81C85}"/>
                  </c:ext>
                </c:extLst>
              </c15:ser>
            </c15:filteredBarSeries>
          </c:ext>
        </c:extLst>
      </c:barChart>
      <c:catAx>
        <c:axId val="28348672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Calibri" pitchFamily="34" charset="0"/>
              </a:defRPr>
            </a:pPr>
            <a:endParaRPr lang="en-US"/>
          </a:p>
        </c:txPr>
        <c:crossAx val="282892480"/>
        <c:crosses val="autoZero"/>
        <c:auto val="1"/>
        <c:lblAlgn val="ctr"/>
        <c:lblOffset val="100"/>
        <c:noMultiLvlLbl val="0"/>
      </c:catAx>
      <c:valAx>
        <c:axId val="282892480"/>
        <c:scaling>
          <c:orientation val="minMax"/>
          <c:max val="0.8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283486720"/>
        <c:crosses val="autoZero"/>
        <c:crossBetween val="between"/>
        <c:majorUnit val="0.2"/>
        <c:minorUnit val="0.04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578406185850432"/>
          <c:y val="2.6561558188844731E-2"/>
          <c:w val="0.54341630637685856"/>
          <c:h val="0.934041376633274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 (A)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3492-45E1-9AED-20A994C8479E}"/>
              </c:ext>
            </c:extLst>
          </c:dPt>
          <c:dLbls>
            <c:dLbl>
              <c:idx val="5"/>
              <c:layout>
                <c:manualLayout>
                  <c:x val="-6.5789468004086547E-3"/>
                  <c:y val="7.96846745665341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92-45E1-9AED-20A994C8479E}"/>
                </c:ext>
              </c:extLst>
            </c:dLbl>
            <c:dLbl>
              <c:idx val="7"/>
              <c:layout>
                <c:manualLayout>
                  <c:x val="-5.4824556670072123E-3"/>
                  <c:y val="5.31252078389641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92-45E1-9AED-20A994C8479E}"/>
                </c:ext>
              </c:extLst>
            </c:dLbl>
            <c:dLbl>
              <c:idx val="10"/>
              <c:layout>
                <c:manualLayout>
                  <c:x val="-4.3859645336057698E-3"/>
                  <c:y val="5.31231163776894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492-45E1-9AED-20A994C8479E}"/>
                </c:ext>
              </c:extLst>
            </c:dLbl>
            <c:dLbl>
              <c:idx val="11"/>
              <c:layout>
                <c:manualLayout>
                  <c:x val="-5.4824556670072123E-3"/>
                  <c:y val="7.9684674566535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92-45E1-9AED-20A994C8479E}"/>
                </c:ext>
              </c:extLst>
            </c:dLbl>
            <c:dLbl>
              <c:idx val="13"/>
              <c:layout>
                <c:manualLayout>
                  <c:x val="-1.0964911334014425E-3"/>
                  <c:y val="5.31231163776884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92-45E1-9AED-20A994C847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Having more time to relax</c:v>
                </c:pt>
                <c:pt idx="1">
                  <c:v>Spending more time with friends and family</c:v>
                </c:pt>
                <c:pt idx="2">
                  <c:v>Traveling</c:v>
                </c:pt>
                <c:pt idx="3">
                  <c:v>Having more time to pursue personal projects </c:v>
                </c:pt>
                <c:pt idx="4">
                  <c:v>Having more time for sports / fitness </c:v>
                </c:pt>
                <c:pt idx="5">
                  <c:v>Volunteering</c:v>
                </c:pt>
                <c:pt idx="6">
                  <c:v>Starting a second career that is more personally fulfilling</c:v>
                </c:pt>
                <c:pt idx="7">
                  <c:v>Pursuing an entrepreneurial idea </c:v>
                </c:pt>
                <c:pt idx="8">
                  <c:v>Going back to school</c:v>
                </c:pt>
                <c:pt idx="9">
                  <c:v>Other</c:v>
                </c:pt>
                <c:pt idx="10">
                  <c:v>Nothing, I don’t want to retire and/or don’t plan on retiring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0.55000000000000004</c:v>
                </c:pt>
                <c:pt idx="1">
                  <c:v>0.51</c:v>
                </c:pt>
                <c:pt idx="2">
                  <c:v>0.48</c:v>
                </c:pt>
                <c:pt idx="3">
                  <c:v>0.35</c:v>
                </c:pt>
                <c:pt idx="4">
                  <c:v>0.21</c:v>
                </c:pt>
                <c:pt idx="5">
                  <c:v>0.17</c:v>
                </c:pt>
                <c:pt idx="6">
                  <c:v>0.13</c:v>
                </c:pt>
                <c:pt idx="7">
                  <c:v>0.11</c:v>
                </c:pt>
                <c:pt idx="8">
                  <c:v>0.06</c:v>
                </c:pt>
                <c:pt idx="9">
                  <c:v>0.01</c:v>
                </c:pt>
                <c:pt idx="10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492-45E1-9AED-20A994C847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79245568"/>
        <c:axId val="174842432"/>
      </c:barChart>
      <c:valAx>
        <c:axId val="174842432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79245568"/>
        <c:crosses val="autoZero"/>
        <c:crossBetween val="between"/>
      </c:valAx>
      <c:catAx>
        <c:axId val="179245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Calibri" pitchFamily="34" charset="0"/>
              </a:defRPr>
            </a:pPr>
            <a:endParaRPr lang="en-US"/>
          </a:p>
        </c:txPr>
        <c:crossAx val="17484243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13420129337075"/>
          <c:y val="2.1249246551075785E-2"/>
          <c:w val="0.54341630637685856"/>
          <c:h val="0.934041376633274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 (A)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9A60-42EF-8461-B9D6E2252625}"/>
              </c:ext>
            </c:extLst>
          </c:dPt>
          <c:dLbls>
            <c:dLbl>
              <c:idx val="5"/>
              <c:layout>
                <c:manualLayout>
                  <c:x val="-6.5789468004086547E-3"/>
                  <c:y val="7.96846745665341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AF-4A04-9E22-5FA1DD1F0DC6}"/>
                </c:ext>
              </c:extLst>
            </c:dLbl>
            <c:dLbl>
              <c:idx val="7"/>
              <c:layout>
                <c:manualLayout>
                  <c:x val="-5.4824556670072123E-3"/>
                  <c:y val="5.31252078389641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AF-4A04-9E22-5FA1DD1F0DC6}"/>
                </c:ext>
              </c:extLst>
            </c:dLbl>
            <c:dLbl>
              <c:idx val="10"/>
              <c:layout>
                <c:manualLayout>
                  <c:x val="-4.3859645336057698E-3"/>
                  <c:y val="5.31231163776894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4AF-4A04-9E22-5FA1DD1F0DC6}"/>
                </c:ext>
              </c:extLst>
            </c:dLbl>
            <c:dLbl>
              <c:idx val="11"/>
              <c:layout>
                <c:manualLayout>
                  <c:x val="-5.4824556670072123E-3"/>
                  <c:y val="7.9684674566535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AF-4A04-9E22-5FA1DD1F0DC6}"/>
                </c:ext>
              </c:extLst>
            </c:dLbl>
            <c:dLbl>
              <c:idx val="13"/>
              <c:layout>
                <c:manualLayout>
                  <c:x val="-1.0964911334014425E-3"/>
                  <c:y val="5.31231163776884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AF-4A04-9E22-5FA1DD1F0D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Sheet1!$A$2:$A$11</c:f>
              <c:strCache>
                <c:ptCount val="10"/>
                <c:pt idx="0">
                  <c:v>Declining health </c:v>
                </c:pt>
                <c:pt idx="1">
                  <c:v>Outliving your savings</c:v>
                </c:pt>
                <c:pt idx="2">
                  <c:v>Boredom</c:v>
                </c:pt>
                <c:pt idx="3">
                  <c:v>Losing a sense of purpose</c:v>
                </c:pt>
                <c:pt idx="4">
                  <c:v>Drifting, feeling uncertain or indecisive about where to focus your time, attention, and energy</c:v>
                </c:pt>
                <c:pt idx="5">
                  <c:v>Isolation from friends, family, coworkers </c:v>
                </c:pt>
                <c:pt idx="6">
                  <c:v>Missing your career</c:v>
                </c:pt>
                <c:pt idx="7">
                  <c:v>Relocating </c:v>
                </c:pt>
                <c:pt idx="8">
                  <c:v>Other</c:v>
                </c:pt>
                <c:pt idx="9">
                  <c:v>Nothing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0.44</c:v>
                </c:pt>
                <c:pt idx="1">
                  <c:v>0.43</c:v>
                </c:pt>
                <c:pt idx="2">
                  <c:v>0.31</c:v>
                </c:pt>
                <c:pt idx="3">
                  <c:v>0.27</c:v>
                </c:pt>
                <c:pt idx="4">
                  <c:v>0.17</c:v>
                </c:pt>
                <c:pt idx="5">
                  <c:v>0.16</c:v>
                </c:pt>
                <c:pt idx="6">
                  <c:v>0.16</c:v>
                </c:pt>
                <c:pt idx="7">
                  <c:v>7.0000000000000007E-2</c:v>
                </c:pt>
                <c:pt idx="8">
                  <c:v>0.01</c:v>
                </c:pt>
                <c:pt idx="9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4AF-4A04-9E22-5FA1DD1F0D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79245568"/>
        <c:axId val="174842432"/>
      </c:barChart>
      <c:valAx>
        <c:axId val="174842432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79245568"/>
        <c:crosses val="autoZero"/>
        <c:crossBetween val="between"/>
      </c:valAx>
      <c:catAx>
        <c:axId val="179245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Calibri" pitchFamily="34" charset="0"/>
              </a:defRPr>
            </a:pPr>
            <a:endParaRPr lang="en-US"/>
          </a:p>
        </c:txPr>
        <c:crossAx val="17484243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325783645290144"/>
          <c:y val="0"/>
          <c:w val="0.63674216354709856"/>
          <c:h val="1"/>
        </c:manualLayout>
      </c:layout>
      <c:barChart>
        <c:barDir val="bar"/>
        <c:grouping val="clustered"/>
        <c:varyColors val="0"/>
        <c:ser>
          <c:idx val="6"/>
          <c:order val="0"/>
          <c:tx>
            <c:strRef>
              <c:f>Sheet1!$H$1</c:f>
              <c:strCache>
                <c:ptCount val="1"/>
                <c:pt idx="0">
                  <c:v>2023 (A)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>
                    <a:solidFill>
                      <a:schemeClr val="bg2">
                        <a:lumMod val="10000"/>
                      </a:schemeClr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Lit>
              <c:ptCount val="6"/>
              <c:pt idx="0">
                <c:v>Don’t know</c:v>
              </c:pt>
              <c:pt idx="1">
                <c:v>100%</c:v>
              </c:pt>
              <c:pt idx="2">
                <c:v>76-99%</c:v>
              </c:pt>
              <c:pt idx="3">
                <c:v>51-75%</c:v>
              </c:pt>
              <c:pt idx="4">
                <c:v>26-50%</c:v>
              </c:pt>
              <c:pt idx="5">
                <c:v>1-25%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Sheet1!$H$2:$H$8</c:f>
              <c:numCache>
                <c:formatCode>0%</c:formatCode>
                <c:ptCount val="6"/>
                <c:pt idx="0">
                  <c:v>0.17</c:v>
                </c:pt>
                <c:pt idx="1">
                  <c:v>0.11</c:v>
                </c:pt>
                <c:pt idx="2">
                  <c:v>7.0000000000000007E-2</c:v>
                </c:pt>
                <c:pt idx="3">
                  <c:v>0.17</c:v>
                </c:pt>
                <c:pt idx="4">
                  <c:v>0.17</c:v>
                </c:pt>
                <c:pt idx="5">
                  <c:v>0.2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B498-4349-A0F6-8809876056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411462144"/>
        <c:axId val="282102016"/>
      </c:barChart>
      <c:catAx>
        <c:axId val="4114621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itchFamily="34" charset="0"/>
              </a:defRPr>
            </a:pPr>
            <a:endParaRPr lang="en-US"/>
          </a:p>
        </c:txPr>
        <c:crossAx val="282102016"/>
        <c:crosses val="autoZero"/>
        <c:auto val="1"/>
        <c:lblAlgn val="ctr"/>
        <c:lblOffset val="100"/>
        <c:noMultiLvlLbl val="0"/>
      </c:catAx>
      <c:valAx>
        <c:axId val="282102016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411462144"/>
        <c:crosses val="autoZero"/>
        <c:crossBetween val="between"/>
        <c:majorUnit val="0.2"/>
        <c:minorUnit val="0.04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172117045224585"/>
          <c:y val="3.0115663982485056E-2"/>
          <c:w val="0.42497657674233924"/>
          <c:h val="0.93976867203502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 (A)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0FE6-4321-93C1-FFA243B1B60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0"/>
                <c:pt idx="0">
                  <c:v>  I have increased my savings</c:v>
                </c:pt>
                <c:pt idx="1">
                  <c:v>  I have put together a financial plan</c:v>
                </c:pt>
                <c:pt idx="2">
                  <c:v>  I have purchased investments</c:v>
                </c:pt>
                <c:pt idx="3">
                  <c:v>  I have discussed options with my family</c:v>
                </c:pt>
                <c:pt idx="4">
                  <c:v>  I have sought advice from an advisor</c:v>
                </c:pt>
                <c:pt idx="5">
                  <c:v>  I have purchased insurance</c:v>
                </c:pt>
                <c:pt idx="6">
                  <c:v>  I have conducted research, information searches</c:v>
                </c:pt>
                <c:pt idx="7">
                  <c:v>  I have learned more about government assistance available to me</c:v>
                </c:pt>
                <c:pt idx="8">
                  <c:v>  I have obtained information from related associations (e.g., AARP)</c:v>
                </c:pt>
                <c:pt idx="9">
                  <c:v>I have not taken any steps</c:v>
                </c:pt>
              </c:strCache>
              <c:extLst/>
            </c:strRef>
          </c:cat>
          <c:val>
            <c:numRef>
              <c:f>Sheet1!$B$2:$B$12</c:f>
              <c:numCache>
                <c:formatCode>0%</c:formatCode>
                <c:ptCount val="10"/>
                <c:pt idx="0">
                  <c:v>0.28000000000000003</c:v>
                </c:pt>
                <c:pt idx="1">
                  <c:v>0.22</c:v>
                </c:pt>
                <c:pt idx="2">
                  <c:v>0.19</c:v>
                </c:pt>
                <c:pt idx="3">
                  <c:v>0.17</c:v>
                </c:pt>
                <c:pt idx="4">
                  <c:v>0.2</c:v>
                </c:pt>
                <c:pt idx="5">
                  <c:v>0.16</c:v>
                </c:pt>
                <c:pt idx="6">
                  <c:v>0.15</c:v>
                </c:pt>
                <c:pt idx="7">
                  <c:v>0.12</c:v>
                </c:pt>
                <c:pt idx="8">
                  <c:v>0.08</c:v>
                </c:pt>
                <c:pt idx="9">
                  <c:v>0.33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0FE6-4321-93C1-FFA243B1B60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00423567"/>
        <c:axId val="119180880"/>
        <c:extLst>
          <c:ext xmlns:c15="http://schemas.microsoft.com/office/drawing/2012/chart" uri="{02D57815-91ED-43cb-92C2-25804820EDAC}">
            <c15:filteredBarSeries>
              <c15:ser>
                <c:idx val="5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Sheet1!$G$1</c15:sqref>
                        </c15:formulaRef>
                      </c:ext>
                    </c:extLst>
                    <c:strCache>
                      <c:ptCount val="1"/>
                      <c:pt idx="0">
                        <c:v>2019 (F)</c:v>
                      </c:pt>
                    </c:strCache>
                  </c:strRef>
                </c:tx>
                <c:spPr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Pt>
                  <c:idx val="9"/>
                  <c:invertIfNegative val="0"/>
                  <c:bubble3D val="0"/>
                  <c:spPr>
                    <a:solidFill>
                      <a:schemeClr val="bg1">
                        <a:lumMod val="95000"/>
                      </a:schemeClr>
                    </a:solidFill>
                    <a:ln>
                      <a:noFill/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8-0FE6-4321-93C1-FFA243B1B603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anchor="ctr" anchorCtr="1"/>
                    <a:lstStyle/>
                    <a:p>
                      <a:pPr>
                        <a:defRPr sz="8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strCache>
                      <c:ptCount val="10"/>
                      <c:pt idx="0">
                        <c:v>  I have increased my savings</c:v>
                      </c:pt>
                      <c:pt idx="1">
                        <c:v>  I have put together a financial plan</c:v>
                      </c:pt>
                      <c:pt idx="2">
                        <c:v>  I have purchased investments</c:v>
                      </c:pt>
                      <c:pt idx="3">
                        <c:v>  I have discussed options with my family</c:v>
                      </c:pt>
                      <c:pt idx="4">
                        <c:v>  I have sought advice from an advisor</c:v>
                      </c:pt>
                      <c:pt idx="5">
                        <c:v>  I have purchased insurance</c:v>
                      </c:pt>
                      <c:pt idx="6">
                        <c:v>  I have conducted research, information searches</c:v>
                      </c:pt>
                      <c:pt idx="7">
                        <c:v>  I have learned more about government assistance available to me</c:v>
                      </c:pt>
                      <c:pt idx="8">
                        <c:v>  I have obtained information from related associations (e.g., AARP)</c:v>
                      </c:pt>
                      <c:pt idx="9">
                        <c:v>I have not taken any steps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Sheet1!$G$2:$G$12</c15:sqref>
                        </c15:formulaRef>
                      </c:ext>
                    </c:extLst>
                    <c:numCache>
                      <c:formatCode>0%</c:formatCode>
                      <c:ptCount val="10"/>
                      <c:pt idx="0">
                        <c:v>0.24</c:v>
                      </c:pt>
                      <c:pt idx="1">
                        <c:v>0.18</c:v>
                      </c:pt>
                      <c:pt idx="2">
                        <c:v>0.17</c:v>
                      </c:pt>
                      <c:pt idx="3">
                        <c:v>0.19</c:v>
                      </c:pt>
                      <c:pt idx="4">
                        <c:v>0.14000000000000001</c:v>
                      </c:pt>
                      <c:pt idx="5">
                        <c:v>0.14000000000000001</c:v>
                      </c:pt>
                      <c:pt idx="6">
                        <c:v>0.15</c:v>
                      </c:pt>
                      <c:pt idx="7">
                        <c:v>0.09</c:v>
                      </c:pt>
                      <c:pt idx="8">
                        <c:v>0.08</c:v>
                      </c:pt>
                      <c:pt idx="9">
                        <c:v>0.41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0FE6-4321-93C1-FFA243B1B603}"/>
                  </c:ext>
                </c:extLst>
              </c15:ser>
            </c15:filteredBarSeries>
          </c:ext>
        </c:extLst>
      </c:barChart>
      <c:catAx>
        <c:axId val="60042356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180880"/>
        <c:crosses val="autoZero"/>
        <c:auto val="1"/>
        <c:lblAlgn val="ctr"/>
        <c:lblOffset val="100"/>
        <c:noMultiLvlLbl val="0"/>
      </c:catAx>
      <c:valAx>
        <c:axId val="119180880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6004235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833100422044179"/>
          <c:y val="8.424192752153277E-2"/>
          <c:w val="0.60844470095246517"/>
          <c:h val="0.78360826087842184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Sheet1!$B$1</c:f>
              <c:strCache>
                <c:ptCount val="1"/>
                <c:pt idx="0">
                  <c:v>Highly Unlikely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Sheet1!$A$2:$A$2</c:f>
              <c:numCache>
                <c:formatCode>General</c:formatCode>
                <c:ptCount val="1"/>
                <c:pt idx="0">
                  <c:v>2023</c:v>
                </c:pt>
              </c:numCache>
            </c:numRef>
          </c:cat>
          <c:val>
            <c:numRef>
              <c:f>Sheet1!$B$2:$B$2</c:f>
              <c:numCache>
                <c:formatCode>0%</c:formatCode>
                <c:ptCount val="1"/>
                <c:pt idx="0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131-4A90-90E1-15FD922B2CAE}"/>
            </c:ext>
          </c:extLst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Unlikely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Sheet1!$A$2:$A$2</c:f>
              <c:numCache>
                <c:formatCode>General</c:formatCode>
                <c:ptCount val="1"/>
                <c:pt idx="0">
                  <c:v>2023</c:v>
                </c:pt>
              </c:numCache>
            </c:numRef>
          </c:cat>
          <c:val>
            <c:numRef>
              <c:f>Sheet1!$C$2:$C$2</c:f>
              <c:numCache>
                <c:formatCode>0%</c:formatCode>
                <c:ptCount val="1"/>
                <c:pt idx="0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131-4A90-90E1-15FD922B2CAE}"/>
            </c:ext>
          </c:extLst>
        </c:ser>
        <c:ser>
          <c:idx val="3"/>
          <c:order val="3"/>
          <c:tx>
            <c:strRef>
              <c:f>Sheet1!$D$1</c:f>
              <c:strCache>
                <c:ptCount val="1"/>
                <c:pt idx="0">
                  <c:v>Likely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Sheet1!$A$2:$A$2</c:f>
              <c:numCache>
                <c:formatCode>General</c:formatCode>
                <c:ptCount val="1"/>
                <c:pt idx="0">
                  <c:v>2023</c:v>
                </c:pt>
              </c:numCache>
            </c:numRef>
          </c:cat>
          <c:val>
            <c:numRef>
              <c:f>Sheet1!$D$2:$D$2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131-4A90-90E1-15FD922B2CAE}"/>
            </c:ext>
          </c:extLst>
        </c:ser>
        <c:ser>
          <c:idx val="4"/>
          <c:order val="4"/>
          <c:tx>
            <c:strRef>
              <c:f>Sheet1!$E$1</c:f>
              <c:strCache>
                <c:ptCount val="1"/>
                <c:pt idx="0">
                  <c:v>Highly likely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Sheet1!$A$2:$A$2</c:f>
              <c:numCache>
                <c:formatCode>General</c:formatCode>
                <c:ptCount val="1"/>
                <c:pt idx="0">
                  <c:v>2023</c:v>
                </c:pt>
              </c:numCache>
            </c:numRef>
          </c:cat>
          <c:val>
            <c:numRef>
              <c:f>Sheet1!$E$2:$E$2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131-4A90-90E1-15FD922B2CA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41691552"/>
        <c:axId val="13035291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Sheet1!$A$1</c15:sqref>
                        </c15:formulaRef>
                      </c:ext>
                    </c:extLst>
                    <c:strCache>
                      <c:ptCount val="1"/>
                      <c:pt idx="0">
                        <c:v> </c:v>
                      </c:pt>
                    </c:strCache>
                  </c:strRef>
                </c:tx>
                <c:spPr>
                  <a:solidFill>
                    <a:schemeClr val="bg1">
                      <a:lumMod val="75000"/>
                    </a:schemeClr>
                  </a:solidFill>
                </c:spPr>
                <c:invertIfNegative val="0"/>
                <c:dPt>
                  <c:idx val="0"/>
                  <c:invertIfNegative val="0"/>
                  <c:bubble3D val="0"/>
                  <c:spPr>
                    <a:solidFill>
                      <a:srgbClr val="79B9F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01-8F45-43EC-B1E0-27732E243A2A}"/>
                    </c:ext>
                  </c:extLst>
                </c:dPt>
                <c:dPt>
                  <c:idx val="2"/>
                  <c:invertIfNegative val="0"/>
                  <c:bubble3D val="0"/>
                  <c:spPr>
                    <a:solidFill>
                      <a:srgbClr val="B5D0E7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05-8F45-43EC-B1E0-27732E243A2A}"/>
                    </c:ext>
                  </c:extLst>
                </c:dPt>
                <c:dPt>
                  <c:idx val="3"/>
                  <c:invertIfNegative val="0"/>
                  <c:bubble3D val="0"/>
                  <c:spPr>
                    <a:solidFill>
                      <a:srgbClr val="929292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07-8F45-43EC-B1E0-27732E243A2A}"/>
                    </c:ext>
                  </c:extLst>
                </c:dPt>
                <c:dPt>
                  <c:idx val="4"/>
                  <c:invertIfNegative val="0"/>
                  <c:bubble3D val="0"/>
                  <c:spPr>
                    <a:solidFill>
                      <a:schemeClr val="bg1">
                        <a:lumMod val="65000"/>
                      </a:schemeClr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09-8F45-43EC-B1E0-27732E243A2A}"/>
                    </c:ext>
                  </c:extLst>
                </c:dPt>
                <c:dLbls>
                  <c:dLbl>
                    <c:idx val="0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wrap="square" lIns="38100" tIns="19050" rIns="38100" bIns="19050" anchor="ctr">
                        <a:spAutoFit/>
                      </a:bodyPr>
                      <a:lstStyle/>
                      <a:p>
                        <a:pPr>
                          <a:defRPr b="1">
                            <a:solidFill>
                              <a:schemeClr val="tx1"/>
                            </a:solidFill>
                          </a:defRPr>
                        </a:pPr>
                        <a:endParaRPr lang="en-US"/>
                      </a:p>
                    </c:txPr>
                    <c:dLblPos val="ct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xmlns:c16="http://schemas.microsoft.com/office/drawing/2014/chart" uri="{C3380CC4-5D6E-409C-BE32-E72D297353CC}">
                        <c16:uniqueId val="{00000001-8F45-43EC-B1E0-27732E243A2A}"/>
                      </c:ext>
                    </c:extLst>
                  </c:dLbl>
                  <c:dLbl>
                    <c:idx val="2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wrap="square" lIns="38100" tIns="19050" rIns="38100" bIns="19050" anchor="ctr">
                        <a:spAutoFit/>
                      </a:bodyPr>
                      <a:lstStyle/>
                      <a:p>
                        <a:pPr>
                          <a:defRPr b="1">
                            <a:solidFill>
                              <a:schemeClr val="tx1"/>
                            </a:solidFill>
                          </a:defRPr>
                        </a:pPr>
                        <a:endParaRPr lang="en-US"/>
                      </a:p>
                    </c:txPr>
                    <c:dLblPos val="ct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xmlns:c16="http://schemas.microsoft.com/office/drawing/2014/chart" uri="{C3380CC4-5D6E-409C-BE32-E72D297353CC}">
                        <c16:uniqueId val="{00000005-8F45-43EC-B1E0-27732E243A2A}"/>
                      </c:ext>
                    </c:extLst>
                  </c:dLbl>
                  <c:dLbl>
                    <c:idx val="3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wrap="square" lIns="38100" tIns="19050" rIns="38100" bIns="19050" anchor="ctr">
                        <a:spAutoFit/>
                      </a:bodyPr>
                      <a:lstStyle/>
                      <a:p>
                        <a:pPr>
                          <a:defRPr b="1">
                            <a:solidFill>
                              <a:schemeClr val="bg1"/>
                            </a:solidFill>
                          </a:defRPr>
                        </a:pPr>
                        <a:endParaRPr lang="en-US"/>
                      </a:p>
                    </c:txPr>
                    <c:dLblPos val="ct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xmlns:c16="http://schemas.microsoft.com/office/drawing/2014/chart" uri="{C3380CC4-5D6E-409C-BE32-E72D297353CC}">
                        <c16:uniqueId val="{00000007-8F45-43EC-B1E0-27732E243A2A}"/>
                      </c:ext>
                    </c:extLst>
                  </c:dLbl>
                  <c:dLbl>
                    <c:idx val="4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wrap="square" lIns="38100" tIns="19050" rIns="38100" bIns="19050" anchor="ctr">
                        <a:spAutoFit/>
                      </a:bodyPr>
                      <a:lstStyle/>
                      <a:p>
                        <a:pPr>
                          <a:defRPr b="1">
                            <a:solidFill>
                              <a:schemeClr val="tx1"/>
                            </a:solidFill>
                          </a:defRPr>
                        </a:pPr>
                        <a:endParaRPr lang="en-US"/>
                      </a:p>
                    </c:txPr>
                    <c:dLblPos val="ct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xmlns:c16="http://schemas.microsoft.com/office/drawing/2014/chart" uri="{C3380CC4-5D6E-409C-BE32-E72D297353CC}">
                        <c16:uniqueId val="{00000009-8F45-43EC-B1E0-27732E243A2A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wrap="square" lIns="38100" tIns="19050" rIns="38100" bIns="19050" anchor="ctr">
                      <a:spAutoFit/>
                    </a:bodyPr>
                    <a:lstStyle/>
                    <a:p>
                      <a:pPr>
                        <a:defRPr b="1">
                          <a:solidFill>
                            <a:schemeClr val="tx2"/>
                          </a:solidFill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Sheet1!$A$2:$A$2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2023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Sheet1!$A$2:$A$2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2023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A-8F45-43EC-B1E0-27732E243A2A}"/>
                  </c:ext>
                </c:extLst>
              </c15:ser>
            </c15:filteredBarSeries>
          </c:ext>
        </c:extLst>
      </c:barChart>
      <c:catAx>
        <c:axId val="14169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30352912"/>
        <c:crosses val="autoZero"/>
        <c:auto val="1"/>
        <c:lblAlgn val="ctr"/>
        <c:lblOffset val="100"/>
        <c:noMultiLvlLbl val="0"/>
      </c:catAx>
      <c:valAx>
        <c:axId val="130352912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141691552"/>
        <c:crosses val="autoZero"/>
        <c:crossBetween val="between"/>
      </c:valAx>
    </c:plotArea>
    <c:legend>
      <c:legendPos val="l"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14A91-2AD4-4E20-BC40-624BAF60B710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9CF1E-CABF-438E-B1F3-97FBB106E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2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Tracking question? </a:t>
            </a:r>
          </a:p>
          <a:p>
            <a:endParaRPr lang="en-US" dirty="0"/>
          </a:p>
          <a:p>
            <a:r>
              <a:rPr lang="en-US" b="1" dirty="0"/>
              <a:t>Changes made</a:t>
            </a:r>
          </a:p>
          <a:p>
            <a:r>
              <a:rPr lang="en-US" dirty="0"/>
              <a:t>Highlighted table numbers</a:t>
            </a:r>
          </a:p>
          <a:p>
            <a:r>
              <a:rPr lang="en-US" dirty="0"/>
              <a:t>Changed chart colors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301549-DFB1-4F53-93DB-9EAED6BBFB4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548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Changes made</a:t>
            </a:r>
          </a:p>
          <a:p>
            <a:r>
              <a:rPr lang="en-US" dirty="0"/>
              <a:t>Tracking question</a:t>
            </a:r>
          </a:p>
          <a:p>
            <a:r>
              <a:rPr lang="en-US" dirty="0"/>
              <a:t>Highlighted 2021 numbers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301549-DFB1-4F53-93DB-9EAED6BBFB4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033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Changes made</a:t>
            </a:r>
          </a:p>
          <a:p>
            <a:r>
              <a:rPr lang="en-US" dirty="0"/>
              <a:t>Legends closer to the charts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301549-DFB1-4F53-93DB-9EAED6BBFB4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354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50% </a:t>
            </a:r>
            <a:r>
              <a:rPr lang="en-US" dirty="0">
                <a:sym typeface="Wingdings" panose="05000000000000000000" pitchFamily="2" charset="2"/>
              </a:rPr>
              <a:t> Not sure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301549-DFB1-4F53-93DB-9EAED6BBFB4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067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50% </a:t>
            </a:r>
            <a:r>
              <a:rPr lang="en-US" dirty="0">
                <a:sym typeface="Wingdings" panose="05000000000000000000" pitchFamily="2" charset="2"/>
              </a:rPr>
              <a:t> Not sure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301549-DFB1-4F53-93DB-9EAED6BBFB4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722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09600" y="349711"/>
            <a:ext cx="2788562" cy="3306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invGray">
          <a:xfrm>
            <a:off x="609600" y="2866233"/>
            <a:ext cx="10972800" cy="0"/>
          </a:xfrm>
          <a:ln w="9525">
            <a:solidFill>
              <a:srgbClr val="FFFFFF">
                <a:alpha val="40000"/>
              </a:srgbClr>
            </a:solidFill>
          </a:ln>
        </p:spPr>
        <p:txBody>
          <a:bodyPr vert="horz" lIns="91440" tIns="0" rIns="91440" bIns="0" rtlCol="0" anchor="b" anchorCtr="0">
            <a:noAutofit/>
          </a:bodyPr>
          <a:lstStyle>
            <a:lvl1pPr>
              <a:defRPr lang="en-US" sz="5200" b="0" cap="none" baseline="0" dirty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4284698"/>
            <a:ext cx="8497020" cy="1076072"/>
          </a:xfrm>
        </p:spPr>
        <p:txBody>
          <a:bodyPr vert="horz" lIns="91440" tIns="0" rIns="91440" bIns="0" rtlCol="0" anchor="t" anchorCtr="0">
            <a:noAutofit/>
          </a:bodyPr>
          <a:lstStyle>
            <a:lvl1pPr marL="0" indent="0" algn="l" defTabSz="609570" rtl="0" eaLnBrk="1" latinLnBrk="0" hangingPunct="1">
              <a:spcBef>
                <a:spcPts val="600"/>
              </a:spcBef>
              <a:buFont typeface="Arial"/>
              <a:buNone/>
              <a:defRPr lang="en-US" sz="2800" b="0" i="0" kern="120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Presenter Name</a:t>
            </a:r>
          </a:p>
        </p:txBody>
      </p:sp>
      <p:sp>
        <p:nvSpPr>
          <p:cNvPr id="8" name="TextBox 7"/>
          <p:cNvSpPr txBox="1"/>
          <p:nvPr/>
        </p:nvSpPr>
        <p:spPr bwMode="ltGray">
          <a:xfrm>
            <a:off x="609600" y="6322018"/>
            <a:ext cx="11171168" cy="246221"/>
          </a:xfrm>
          <a:prstGeom prst="rect">
            <a:avLst/>
          </a:prstGeom>
          <a:noFill/>
        </p:spPr>
        <p:txBody>
          <a:bodyPr vert="horz" wrap="square" lIns="91440" tIns="0" rIns="0" bIns="0" rtlCol="0">
            <a:noAutofit/>
          </a:bodyPr>
          <a:lstStyle/>
          <a:p>
            <a:r>
              <a:rPr lang="en-US" sz="900">
                <a:solidFill>
                  <a:srgbClr val="EDF0F3">
                    <a:lumMod val="50000"/>
                  </a:srgbClr>
                </a:solidFill>
                <a:latin typeface="Arial"/>
                <a:cs typeface="Arial"/>
              </a:rPr>
              <a:t>The Northwestern Mutual Life Insurance Company – Milwaukee, WI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3026567"/>
            <a:ext cx="5235206" cy="715963"/>
          </a:xfrm>
        </p:spPr>
        <p:txBody>
          <a:bodyPr anchor="t" anchorCtr="0">
            <a:noAutofit/>
          </a:bodyPr>
          <a:lstStyle>
            <a:lvl1pPr>
              <a:spcBef>
                <a:spcPts val="200"/>
              </a:spcBef>
              <a:buNone/>
              <a:defRPr sz="2200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162632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716" y="712520"/>
            <a:ext cx="6697683" cy="5473020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1806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DF5F4-1935-4A39-BC37-1B356F3817BA}" type="slidenum">
              <a:rPr lang="en-US" smtClean="0">
                <a:solidFill>
                  <a:srgbClr val="4A4A4A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A4A4A">
                  <a:tint val="75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0"/>
            <a:ext cx="427511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 bwMode="gray">
          <a:xfrm>
            <a:off x="531860" y="2191096"/>
            <a:ext cx="3203480" cy="747897"/>
          </a:xfrm>
          <a:ln w="9525">
            <a:solidFill>
              <a:srgbClr val="FFFFFF">
                <a:alpha val="40000"/>
              </a:srgbClr>
            </a:solidFill>
          </a:ln>
        </p:spPr>
        <p:txBody>
          <a:bodyPr vert="horz" lIns="91440" tIns="0" rIns="91440" bIns="0" rtlCol="0" anchor="t" anchorCtr="0">
            <a:sp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 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D42D61E-9BEF-43A9-ACAD-D6D932A61B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invGray">
          <a:xfrm>
            <a:off x="609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>
              <a:solidFill>
                <a:srgbClr val="EDF0F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72707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1806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DF5F4-1935-4A39-BC37-1B356F3817BA}" type="slidenum">
              <a:rPr lang="en-US" smtClean="0">
                <a:solidFill>
                  <a:srgbClr val="4A4A4A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A4A4A">
                  <a:tint val="75000"/>
                </a:srgbClr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CD1567F-9570-46F5-98C5-C4E4FCF5B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825197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1806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DF5F4-1935-4A39-BC37-1B356F3817BA}" type="slidenum">
              <a:rPr lang="en-US" smtClean="0">
                <a:solidFill>
                  <a:srgbClr val="4A4A4A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A4A4A">
                  <a:tint val="75000"/>
                </a:srgbClr>
              </a:solidFill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648EBAC-84D0-4ECD-BD16-8E59B44470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3797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Conten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9344"/>
            <a:ext cx="5693664" cy="4233672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400"/>
            </a:lvl1pPr>
            <a:lvl2pPr marL="225425" indent="-225425">
              <a:defRPr sz="2200"/>
            </a:lvl2pPr>
            <a:lvl3pPr marL="569913" indent="-225425">
              <a:defRPr sz="2000"/>
            </a:lvl3pPr>
            <a:lvl4pPr marL="914400" indent="-166688">
              <a:defRPr sz="2000"/>
            </a:lvl4pPr>
            <a:lvl5pPr marL="1258888" indent="-225425"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6888480" y="0"/>
            <a:ext cx="530352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1806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DF5F4-1935-4A39-BC37-1B356F3817BA}" type="slidenum">
              <a:rPr lang="en-US" smtClean="0">
                <a:solidFill>
                  <a:srgbClr val="4A4A4A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A4A4A">
                  <a:tint val="75000"/>
                </a:srgb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86A65A-65F0-43CD-99AD-06BC9D78F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4390"/>
            <a:ext cx="5693664" cy="380010"/>
          </a:xfrm>
          <a:prstGeom prst="callout1">
            <a:avLst>
              <a:gd name="adj1" fmla="val 100711"/>
              <a:gd name="adj2" fmla="val -41"/>
              <a:gd name="adj3" fmla="val 101088"/>
              <a:gd name="adj4" fmla="val 100182"/>
            </a:avLst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A0E2B4B-143D-4430-A210-08F9155013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40943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lay on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1806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DF5F4-1935-4A39-BC37-1B356F3817BA}" type="slidenum">
              <a:rPr lang="en-US" smtClean="0">
                <a:solidFill>
                  <a:srgbClr val="4A4A4A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A4A4A">
                  <a:tint val="75000"/>
                </a:srgbClr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 bIns="3108960" anchor="b"/>
          <a:lstStyle>
            <a:lvl1pPr algn="ctr">
              <a:defRPr/>
            </a:lvl1pPr>
          </a:lstStyle>
          <a:p>
            <a:r>
              <a:rPr lang="en-US"/>
              <a:t>Click to add full screen photo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787542" y="1513022"/>
            <a:ext cx="6515625" cy="1723473"/>
          </a:xfrm>
          <a:solidFill>
            <a:srgbClr val="4E4E4E">
              <a:alpha val="50196"/>
            </a:srgbClr>
          </a:solidFill>
          <a:ln>
            <a:noFill/>
          </a:ln>
        </p:spPr>
        <p:txBody>
          <a:bodyPr lIns="274320" tIns="274320" rIns="274320" bIns="274320" anchor="ctr" anchorCtr="0">
            <a:noAutofit/>
          </a:bodyPr>
          <a:lstStyle>
            <a:lvl1pPr>
              <a:spcBef>
                <a:spcPts val="0"/>
              </a:spcBef>
              <a:defRPr lang="en-US" smtClean="0">
                <a:solidFill>
                  <a:schemeClr val="bg1"/>
                </a:solidFill>
                <a:latin typeface="CALIBRI" charset="0"/>
              </a:defRPr>
            </a:lvl1pPr>
            <a:lvl2pPr>
              <a:defRPr lang="en-US" sz="2400" smtClean="0"/>
            </a:lvl2pPr>
            <a:lvl3pPr>
              <a:defRPr lang="en-US" smtClean="0"/>
            </a:lvl3pPr>
            <a:lvl4pPr>
              <a:defRPr lang="en-US" sz="2400" smtClean="0"/>
            </a:lvl4pPr>
            <a:lvl5pPr>
              <a:defRPr lang="en-US" sz="2400"/>
            </a:lvl5pPr>
          </a:lstStyle>
          <a:p>
            <a:pPr lvl="0" defTabSz="1219064"/>
            <a:r>
              <a:rPr lang="en-US"/>
              <a:t>Edit Master text styles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3F3305-0557-4FA3-8633-C0BCBD32DB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33594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1806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DF5F4-1935-4A39-BC37-1B356F3817BA}" type="slidenum">
              <a:rPr lang="en-US" smtClean="0">
                <a:solidFill>
                  <a:srgbClr val="4A4A4A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A4A4A">
                  <a:tint val="75000"/>
                </a:srgbClr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318161"/>
            <a:ext cx="10972800" cy="503819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6BBE7-81D2-4BC2-81B5-96E754EADB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49997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6305" y="2990207"/>
            <a:ext cx="433939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6600" spc="-50">
                <a:solidFill>
                  <a:srgbClr val="FFFFFF"/>
                </a:solidFill>
              </a:rPr>
              <a:t>Thank You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4328CE-0C16-E749-9C45-A3C525EC03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09600" y="349711"/>
            <a:ext cx="2788562" cy="33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8948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1806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DF5F4-1935-4A39-BC37-1B356F3817BA}" type="slidenum">
              <a:rPr lang="en-US" smtClean="0">
                <a:solidFill>
                  <a:srgbClr val="4A4A4A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A4A4A">
                  <a:tint val="75000"/>
                </a:srgb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3D38B8-A2CA-409D-A3C8-D20C5D79B0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7B6066-CC2D-4507-93B1-9BED00748FB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0" y="1372393"/>
            <a:ext cx="10972800" cy="4525963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19332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Large Text - Blu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0989"/>
            <a:ext cx="10972800" cy="3997367"/>
          </a:xfrm>
        </p:spPr>
        <p:txBody>
          <a:bodyPr vert="horz" lIns="91440" tIns="45720" rIns="91440" bIns="45720" rtlCol="0">
            <a:noAutofit/>
          </a:bodyPr>
          <a:lstStyle>
            <a:lvl1pPr algn="ctr">
              <a:defRPr lang="en-US" sz="7200" cap="none" baseline="0" dirty="0"/>
            </a:lvl1pPr>
            <a:lvl2pPr>
              <a:spcBef>
                <a:spcPts val="1800"/>
              </a:spcBef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1806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C0C0C0"/>
                </a:solidFill>
              </a:defRPr>
            </a:lvl1pPr>
          </a:lstStyle>
          <a:p>
            <a:fld id="{BF7DF5F4-1935-4A39-BC37-1B356F3817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ln>
            <a:solidFill>
              <a:schemeClr val="bg1">
                <a:lumMod val="40000"/>
                <a:lumOff val="60000"/>
              </a:schemeClr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B3776A-4193-4EC5-A21D-FBB12C53AF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>
              <a:solidFill>
                <a:srgbClr val="4A4A4A">
                  <a:lumMod val="20000"/>
                  <a:lumOff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691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Title and Sm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1806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DF5F4-1935-4A39-BC37-1B356F3817BA}" type="slidenum">
              <a:rPr lang="en-US" smtClean="0">
                <a:solidFill>
                  <a:srgbClr val="4A4A4A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A4A4A">
                  <a:tint val="75000"/>
                </a:srgb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BE7310-1863-4DBF-A9D1-BF3FFFD721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E7FCCEB-59D5-4EB6-B078-A4F013AABCB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599" y="1372393"/>
            <a:ext cx="10972800" cy="4525963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511388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invGray">
          <a:ln>
            <a:solidFill>
              <a:srgbClr val="FFFFFF">
                <a:alpha val="40000"/>
              </a:srgbClr>
            </a:solidFill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0685"/>
            <a:ext cx="10972800" cy="4349379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1806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C0C0C0"/>
                </a:solidFill>
              </a:defRPr>
            </a:lvl1pPr>
          </a:lstStyle>
          <a:p>
            <a:fld id="{BF7DF5F4-1935-4A39-BC37-1B356F3817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38A95-3CB5-4423-AFA8-E95C50E75B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endParaRPr lang="en-US">
              <a:solidFill>
                <a:srgbClr val="EDF0F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202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609600" y="1933676"/>
            <a:ext cx="10972800" cy="2542727"/>
          </a:xfrm>
        </p:spPr>
        <p:txBody>
          <a:bodyPr vert="horz" lIns="91440" tIns="0" rIns="91440" bIns="0" rtlCol="0" anchor="ctr" anchorCtr="0">
            <a:noAutofit/>
          </a:bodyPr>
          <a:lstStyle>
            <a:lvl1pPr marL="0" indent="0" algn="ctr" defTabSz="6095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333" b="0" i="0" kern="1200" cap="none" baseline="0" smtClean="0">
                <a:solidFill>
                  <a:schemeClr val="tx1"/>
                </a:solidFill>
                <a:latin typeface="+mj-lt"/>
                <a:ea typeface="+mj-ea"/>
                <a:cs typeface="Arial"/>
              </a:defRPr>
            </a:lvl1pPr>
            <a:lvl2pPr marL="6095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4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84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41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98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55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1806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C0C0C0"/>
                </a:solidFill>
              </a:defRPr>
            </a:lvl1pPr>
          </a:lstStyle>
          <a:p>
            <a:fld id="{BF7DF5F4-1935-4A39-BC37-1B356F3817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B9D83FF-8CE4-4334-8ABF-7271635F97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endParaRPr lang="en-US">
              <a:solidFill>
                <a:srgbClr val="EDF0F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137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2393"/>
            <a:ext cx="5384800" cy="452596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2393"/>
            <a:ext cx="5384800" cy="452596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1806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DF5F4-1935-4A39-BC37-1B356F3817BA}" type="slidenum">
              <a:rPr lang="en-US" smtClean="0">
                <a:solidFill>
                  <a:srgbClr val="4A4A4A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A4A4A">
                  <a:tint val="75000"/>
                </a:srgb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B9D5E2E-FA69-4EEB-84E0-31E383BE72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58518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275588"/>
            <a:ext cx="5330952" cy="576072"/>
          </a:xfrm>
        </p:spPr>
        <p:txBody>
          <a:bodyPr vert="horz" lIns="91440" tIns="45720" rIns="91440" bIns="45720" rtlCol="0" anchor="b">
            <a:noAutofit/>
          </a:bodyPr>
          <a:lstStyle>
            <a:lvl1pPr marL="0" indent="0" algn="l">
              <a:buNone/>
              <a:defRPr lang="en-US" sz="2500" b="0" kern="1200" cap="none" baseline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marL="0" lvl="0" indent="0" algn="l" defTabSz="1219140" rtl="0" eaLnBrk="1" latinLnBrk="0" hangingPunct="1">
              <a:spcBef>
                <a:spcPts val="1600"/>
              </a:spcBef>
              <a:buFont typeface="Arial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1999093"/>
            <a:ext cx="5330952" cy="395128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2400" dirty="0"/>
            </a:lvl1pPr>
            <a:lvl2pPr>
              <a:defRPr lang="en-US" sz="2200" dirty="0"/>
            </a:lvl2pPr>
            <a:lvl3pPr>
              <a:defRPr lang="en-US" sz="2000" dirty="0"/>
            </a:lvl3pPr>
            <a:lvl4pPr>
              <a:defRPr lang="en-US" sz="2000" dirty="0"/>
            </a:lvl4pPr>
            <a:lvl5pPr>
              <a:defRPr lang="en-US" sz="1800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1448" y="1275588"/>
            <a:ext cx="5330952" cy="57607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US" sz="2500" b="0" cap="none" baseline="0" dirty="0">
                <a:solidFill>
                  <a:schemeClr val="tx2"/>
                </a:solidFill>
              </a:defRPr>
            </a:lvl1pPr>
          </a:lstStyle>
          <a:p>
            <a:pPr lvl="0">
              <a:spcBef>
                <a:spcPts val="1600"/>
              </a:spcBef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1448" y="1999093"/>
            <a:ext cx="5330952" cy="395128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2400" dirty="0"/>
            </a:lvl1pPr>
            <a:lvl2pPr>
              <a:defRPr lang="en-US" sz="2200" dirty="0"/>
            </a:lvl2pPr>
            <a:lvl3pPr>
              <a:defRPr lang="en-US" sz="2000" dirty="0"/>
            </a:lvl3pPr>
            <a:lvl4pPr>
              <a:defRPr lang="en-US" sz="2000" dirty="0"/>
            </a:lvl4pPr>
            <a:lvl5pPr>
              <a:defRPr lang="en-US" sz="1800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1806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DF5F4-1935-4A39-BC37-1B356F3817BA}" type="slidenum">
              <a:rPr lang="en-US" smtClean="0">
                <a:solidFill>
                  <a:srgbClr val="4A4A4A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A4A4A">
                  <a:tint val="75000"/>
                </a:srgbClr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9715D0E-FF9B-4C85-99F5-FF0DABA0E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99077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427511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1806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DF5F4-1935-4A39-BC37-1B356F3817BA}" type="slidenum">
              <a:rPr lang="en-US" smtClean="0">
                <a:solidFill>
                  <a:srgbClr val="4A4A4A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A4A4A">
                  <a:tint val="75000"/>
                </a:srgbClr>
              </a:solidFill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8D13FCEA-4FA5-4CCF-99F8-2773F6C5DA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1860" y="2191096"/>
            <a:ext cx="3203480" cy="747897"/>
          </a:xfrm>
          <a:ln w="9525">
            <a:solidFill>
              <a:srgbClr val="FFFFFF">
                <a:alpha val="40000"/>
              </a:srgbClr>
            </a:solidFill>
          </a:ln>
        </p:spPr>
        <p:txBody>
          <a:bodyPr vert="horz" lIns="91440" tIns="0" rIns="91440" bIns="0" rtlCol="0" anchor="t" anchorCtr="0">
            <a:sp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4EB15-7DAA-4BFA-AEF0-67F1A7EC20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invGray">
          <a:xfrm>
            <a:off x="609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>
              <a:solidFill>
                <a:srgbClr val="EDF0F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73056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09600" y="534390"/>
            <a:ext cx="10972800" cy="380010"/>
          </a:xfrm>
          <a:prstGeom prst="callout1">
            <a:avLst>
              <a:gd name="adj1" fmla="val 100711"/>
              <a:gd name="adj2" fmla="val -41"/>
              <a:gd name="adj3" fmla="val 99147"/>
              <a:gd name="adj4" fmla="val 99939"/>
            </a:avLst>
          </a:prstGeom>
          <a:ln w="9525">
            <a:solidFill>
              <a:schemeClr val="tx1">
                <a:lumMod val="40000"/>
                <a:lumOff val="60000"/>
              </a:schemeClr>
            </a:solidFill>
          </a:ln>
        </p:spPr>
        <p:txBody>
          <a:bodyPr vert="horz" lIns="91440" tIns="0" rIns="91440" bIns="0" rtlCol="0" anchor="t" anchorCtr="0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239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91806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DF5F4-1935-4A39-BC37-1B356F3817BA}" type="slidenum">
              <a:rPr lang="en-US" smtClean="0">
                <a:solidFill>
                  <a:srgbClr val="4A4A4A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A4A4A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AE874-B89B-4117-AA5A-87FD6D3AB1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23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fade/>
  </p:transition>
  <p:hf hdr="0" ftr="0" dt="0"/>
  <p:txStyles>
    <p:titleStyle>
      <a:lvl1pPr algn="l" defTabSz="609570" rtl="0" eaLnBrk="1" latinLnBrk="0" hangingPunct="1">
        <a:lnSpc>
          <a:spcPct val="90000"/>
        </a:lnSpc>
        <a:spcBef>
          <a:spcPct val="0"/>
        </a:spcBef>
        <a:buNone/>
        <a:defRPr lang="en-US" sz="2700" b="0" i="0" kern="1200" cap="none" baseline="0" smtClean="0">
          <a:solidFill>
            <a:schemeClr val="tx2"/>
          </a:solidFill>
          <a:latin typeface="+mj-lt"/>
          <a:ea typeface="+mj-ea"/>
          <a:cs typeface="Arial"/>
        </a:defRPr>
      </a:lvl1pPr>
    </p:titleStyle>
    <p:bodyStyle>
      <a:lvl1pPr marL="0" indent="0" algn="l" defTabSz="121914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25425" indent="-225425" algn="l" defTabSz="121914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8650" indent="-225425" algn="l" defTabSz="121914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Calibri" panose="020F050202020403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3138" indent="-177800" algn="l" defTabSz="1219140" rtl="0" eaLnBrk="1" latinLnBrk="0" hangingPunct="1">
        <a:lnSpc>
          <a:spcPct val="90000"/>
        </a:lnSpc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225425" algn="l" defTabSz="1219140" rtl="0" eaLnBrk="1" latinLnBrk="0" hangingPunct="1">
        <a:lnSpc>
          <a:spcPct val="90000"/>
        </a:lnSpc>
        <a:spcBef>
          <a:spcPct val="20000"/>
        </a:spcBef>
        <a:buClr>
          <a:schemeClr val="tx2"/>
        </a:buClr>
        <a:buFont typeface="Calibri" panose="020F050202020403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160">
          <p15:clr>
            <a:srgbClr val="F26B43"/>
          </p15:clr>
        </p15:guide>
        <p15:guide id="4" pos="3840">
          <p15:clr>
            <a:srgbClr val="F26B43"/>
          </p15:clr>
        </p15:guide>
        <p15:guide id="5" orient="horz" pos="57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ls.gov/cpi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76B45-0C66-46B3-8EEC-B45022E8E9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2023 Planning &amp; Progress Study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417C0-4806-4BD9-8592-87540BE6C8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3071018"/>
            <a:ext cx="8114950" cy="71596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Work &amp; Retirement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4A1EEE0-E154-41F6-ACA9-BA170FA2FA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284698"/>
            <a:ext cx="6959097" cy="1076072"/>
          </a:xfrm>
        </p:spPr>
        <p:txBody>
          <a:bodyPr anchor="b"/>
          <a:lstStyle/>
          <a:p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Northwestern Mutual is the marketing name for The Northwestern Mutual Life Insurance Company (NM), Milwaukee, WI and its subsidiaries.</a:t>
            </a:r>
          </a:p>
        </p:txBody>
      </p:sp>
    </p:spTree>
    <p:extLst>
      <p:ext uri="{BB962C8B-B14F-4D97-AF65-F5344CB8AC3E}">
        <p14:creationId xmlns:p14="http://schemas.microsoft.com/office/powerpoint/2010/main" val="1077314954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DECEF8-29B0-4836-A6E5-FF0474E9CB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7DF5F4-1935-4A39-BC37-1B356F3817BA}" type="slidenum">
              <a:rPr lang="en-US" smtClean="0">
                <a:solidFill>
                  <a:srgbClr val="4A4A4A">
                    <a:tint val="75000"/>
                  </a:srgbClr>
                </a:solidFill>
              </a:rPr>
              <a:pPr/>
              <a:t>10</a:t>
            </a:fld>
            <a:endParaRPr lang="en-US" dirty="0">
              <a:solidFill>
                <a:srgbClr val="4A4A4A">
                  <a:tint val="75000"/>
                </a:srgb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5D88079-76D3-40DB-9EFE-5BDE850BE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4390"/>
            <a:ext cx="10972800" cy="314702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000" dirty="0">
                <a:cs typeface="Times New Roman" panose="02020603050405020304" pitchFamily="18" charset="0"/>
              </a:rPr>
              <a:t>On average, Americans say there is a 45% chance they outlive their savings. 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83F15AF0-BCD3-41C8-A929-A8BDDB42F8B6}"/>
              </a:ext>
            </a:extLst>
          </p:cNvPr>
          <p:cNvSpPr/>
          <p:nvPr/>
        </p:nvSpPr>
        <p:spPr>
          <a:xfrm>
            <a:off x="3293174" y="1874629"/>
            <a:ext cx="3612696" cy="460874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B375C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AF2F87-B64C-4A76-94FC-BB66D447BF5C}"/>
              </a:ext>
            </a:extLst>
          </p:cNvPr>
          <p:cNvSpPr txBox="1"/>
          <p:nvPr/>
        </p:nvSpPr>
        <p:spPr>
          <a:xfrm>
            <a:off x="3622821" y="1935789"/>
            <a:ext cx="3386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>
                <a:solidFill>
                  <a:srgbClr val="0B375C"/>
                </a:solidFill>
              </a:rPr>
              <a:t>Will Outlive Savings: </a:t>
            </a:r>
            <a:r>
              <a:rPr lang="en-IN" sz="1600" i="1" dirty="0">
                <a:solidFill>
                  <a:srgbClr val="0B375C"/>
                </a:solidFill>
              </a:rPr>
              <a:t>(Mean) </a:t>
            </a:r>
            <a:r>
              <a:rPr lang="en-IN" sz="1600" b="1" dirty="0">
                <a:solidFill>
                  <a:srgbClr val="0B375C"/>
                </a:solidFill>
              </a:rPr>
              <a:t>45% 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55AF5753-A02D-44B0-8109-E46D2488A4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2163509"/>
              </p:ext>
            </p:extLst>
          </p:nvPr>
        </p:nvGraphicFramePr>
        <p:xfrm>
          <a:off x="2135768" y="2396663"/>
          <a:ext cx="6241927" cy="355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C1B70CB4-CDAC-4E98-B25E-A3B42AA2C8C6}"/>
              </a:ext>
            </a:extLst>
          </p:cNvPr>
          <p:cNvSpPr txBox="1"/>
          <p:nvPr/>
        </p:nvSpPr>
        <p:spPr>
          <a:xfrm>
            <a:off x="358878" y="6266756"/>
            <a:ext cx="8454922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lang="en-US" sz="900" b="1" u="sng" dirty="0">
                <a:solidFill>
                  <a:srgbClr val="002B49"/>
                </a:solidFill>
              </a:rPr>
              <a:t>BASE: ALL QUALIFIED RESPONDENTS  – 2023 Gen Pop (n=2740)</a:t>
            </a:r>
          </a:p>
          <a:p>
            <a:pPr>
              <a:defRPr/>
            </a:pPr>
            <a:r>
              <a:rPr lang="en-US" sz="900" b="1" dirty="0">
                <a:solidFill>
                  <a:srgbClr val="002B49"/>
                </a:solidFill>
              </a:rPr>
              <a:t>Q1645. </a:t>
            </a:r>
            <a:r>
              <a:rPr lang="en-US" sz="900" dirty="0">
                <a:solidFill>
                  <a:srgbClr val="002B49"/>
                </a:solidFill>
              </a:rPr>
              <a:t>In your opinion, what is the likelihood that you could outlive your savings?</a:t>
            </a:r>
          </a:p>
        </p:txBody>
      </p:sp>
    </p:spTree>
    <p:extLst>
      <p:ext uri="{BB962C8B-B14F-4D97-AF65-F5344CB8AC3E}">
        <p14:creationId xmlns:p14="http://schemas.microsoft.com/office/powerpoint/2010/main" val="135607262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7D8FAB3-7579-A35B-613B-D526481B9A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8438047"/>
              </p:ext>
            </p:extLst>
          </p:nvPr>
        </p:nvGraphicFramePr>
        <p:xfrm>
          <a:off x="609600" y="1686187"/>
          <a:ext cx="6595941" cy="4204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DECEF8-29B0-4836-A6E5-FF0474E9CB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F7DF5F4-1935-4A39-BC37-1B356F3817BA}" type="slidenum">
              <a:rPr lang="en-US" smtClean="0">
                <a:solidFill>
                  <a:srgbClr val="4A4A4A">
                    <a:tint val="75000"/>
                  </a:srgbClr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4A4A4A">
                  <a:tint val="75000"/>
                </a:srgb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5D88079-76D3-40DB-9EFE-5BDE850BE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79637"/>
            <a:ext cx="10972800" cy="314702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000" dirty="0">
                <a:cs typeface="Times New Roman" panose="02020603050405020304" pitchFamily="18" charset="0"/>
              </a:rPr>
              <a:t>One third (33%) haven’t taken any steps to address the possibility of outliving their savings.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B70CB4-CDAC-4E98-B25E-A3B42AA2C8C6}"/>
              </a:ext>
            </a:extLst>
          </p:cNvPr>
          <p:cNvSpPr txBox="1"/>
          <p:nvPr/>
        </p:nvSpPr>
        <p:spPr>
          <a:xfrm>
            <a:off x="358878" y="6334131"/>
            <a:ext cx="769974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lang="en-US" sz="900" b="1" u="sng" dirty="0">
                <a:solidFill>
                  <a:srgbClr val="002B49"/>
                </a:solidFill>
              </a:rPr>
              <a:t>BASE: ALL QUALIFIED RESPONDENTS – 2023 Gen Pop (n=2740)</a:t>
            </a:r>
          </a:p>
          <a:p>
            <a:pPr>
              <a:defRPr/>
            </a:pPr>
            <a:r>
              <a:rPr lang="en-US" sz="900" b="1" dirty="0">
                <a:solidFill>
                  <a:srgbClr val="002B49"/>
                </a:solidFill>
              </a:rPr>
              <a:t>Q1655. </a:t>
            </a:r>
            <a:r>
              <a:rPr lang="en-US" sz="900" dirty="0">
                <a:solidFill>
                  <a:srgbClr val="002B49"/>
                </a:solidFill>
              </a:rPr>
              <a:t>What steps, if any, have you taken to address the possibility that you may outlive your savings?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85AA95F-9194-4203-92BF-E5B6DD196BB1}"/>
              </a:ext>
            </a:extLst>
          </p:cNvPr>
          <p:cNvGrpSpPr/>
          <p:nvPr/>
        </p:nvGrpSpPr>
        <p:grpSpPr>
          <a:xfrm>
            <a:off x="2360973" y="5395428"/>
            <a:ext cx="5697651" cy="385471"/>
            <a:chOff x="1487054" y="2546699"/>
            <a:chExt cx="5707646" cy="696500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BD9A58A-2330-41F8-A5FD-6CBCC9E3857A}"/>
                </a:ext>
              </a:extLst>
            </p:cNvPr>
            <p:cNvCxnSpPr>
              <a:cxnSpLocks/>
              <a:stCxn id="11" idx="3"/>
            </p:cNvCxnSpPr>
            <p:nvPr/>
          </p:nvCxnSpPr>
          <p:spPr>
            <a:xfrm>
              <a:off x="6133332" y="2894950"/>
              <a:ext cx="1061368" cy="0"/>
            </a:xfrm>
            <a:prstGeom prst="straightConnector1">
              <a:avLst/>
            </a:prstGeom>
            <a:ln w="38100">
              <a:solidFill>
                <a:schemeClr val="tx1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4BCBC23C-21E2-4970-A294-AD1A76F06C69}"/>
                </a:ext>
              </a:extLst>
            </p:cNvPr>
            <p:cNvSpPr/>
            <p:nvPr/>
          </p:nvSpPr>
          <p:spPr>
            <a:xfrm>
              <a:off x="1487054" y="2546699"/>
              <a:ext cx="4646278" cy="696500"/>
            </a:xfrm>
            <a:prstGeom prst="roundRect">
              <a:avLst/>
            </a:prstGeom>
            <a:noFill/>
            <a:ln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0CBABE02-B0DA-480A-930A-450D260B56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834590"/>
              </p:ext>
            </p:extLst>
          </p:nvPr>
        </p:nvGraphicFramePr>
        <p:xfrm>
          <a:off x="8058624" y="5063413"/>
          <a:ext cx="3627949" cy="8155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65643">
                  <a:extLst>
                    <a:ext uri="{9D8B030D-6E8A-4147-A177-3AD203B41FA5}">
                      <a16:colId xmlns:a16="http://schemas.microsoft.com/office/drawing/2014/main" val="3486892287"/>
                    </a:ext>
                  </a:extLst>
                </a:gridCol>
                <a:gridCol w="1662306">
                  <a:extLst>
                    <a:ext uri="{9D8B030D-6E8A-4147-A177-3AD203B41FA5}">
                      <a16:colId xmlns:a16="http://schemas.microsoft.com/office/drawing/2014/main" val="3584101703"/>
                    </a:ext>
                  </a:extLst>
                </a:gridCol>
              </a:tblGrid>
              <a:tr h="312661">
                <a:tc>
                  <a:txBody>
                    <a:bodyPr/>
                    <a:lstStyle/>
                    <a:p>
                      <a:pPr algn="l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dirty="0">
                          <a:solidFill>
                            <a:schemeClr val="bg1"/>
                          </a:solidFill>
                        </a:rPr>
                        <a:t>% Have Not Taken Any Steps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66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Has a Financial Advisor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44036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Has No Financial Advisor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924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314780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0B80B4-7F12-4737-87AE-ADD93D8129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7DF5F4-1935-4A39-BC37-1B356F3817BA}" type="slidenum">
              <a:rPr lang="en-US" smtClean="0">
                <a:solidFill>
                  <a:srgbClr val="4A4A4A">
                    <a:tint val="75000"/>
                  </a:srgbClr>
                </a:solidFill>
              </a:rPr>
              <a:pPr/>
              <a:t>12</a:t>
            </a:fld>
            <a:endParaRPr lang="en-US" dirty="0">
              <a:solidFill>
                <a:srgbClr val="4A4A4A">
                  <a:tint val="75000"/>
                </a:srgb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B2C976-8487-46C6-8A28-B88BC64FD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4390"/>
            <a:ext cx="10972800" cy="644022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000" dirty="0">
                <a:cs typeface="Times New Roman" panose="02020603050405020304" pitchFamily="18" charset="0"/>
              </a:rPr>
              <a:t>Three in ten (28%) Americans think it's likely they'll live to a 100. Expectations are much greater among younger adults.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E25411-A1D9-47E9-B330-5F23F9E97C96}"/>
              </a:ext>
            </a:extLst>
          </p:cNvPr>
          <p:cNvSpPr txBox="1"/>
          <p:nvPr/>
        </p:nvSpPr>
        <p:spPr>
          <a:xfrm>
            <a:off x="268184" y="6397395"/>
            <a:ext cx="3273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u="sng" dirty="0">
                <a:solidFill>
                  <a:schemeClr val="tx2"/>
                </a:solidFill>
                <a:effectLst/>
                <a:ea typeface="Arial" panose="020B0604020202020204" pitchFamily="34" charset="0"/>
              </a:rPr>
              <a:t>BASE: ALL QUALIFIED RESPONDENTS: 2023 Gen Pop (n=2740)</a:t>
            </a:r>
            <a:endParaRPr lang="en-US" sz="900" dirty="0">
              <a:solidFill>
                <a:schemeClr val="tx2"/>
              </a:solidFill>
              <a:effectLst/>
              <a:ea typeface="Calibri" panose="020F0502020204030204" pitchFamily="34" charset="0"/>
            </a:endParaRPr>
          </a:p>
          <a:p>
            <a:pPr marL="227013" marR="0" indent="-227013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tx2"/>
                </a:solidFill>
              </a:rPr>
              <a:t>Q26	What in your opinion is the likelihood that you’ll live to 100?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06127B-7B7B-43FF-86C9-87A78523A8D9}"/>
              </a:ext>
            </a:extLst>
          </p:cNvPr>
          <p:cNvSpPr/>
          <p:nvPr/>
        </p:nvSpPr>
        <p:spPr>
          <a:xfrm>
            <a:off x="6400801" y="2899701"/>
            <a:ext cx="1200150" cy="333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7EDAAF-ED6A-4F00-978C-A5AAD7E39DF3}"/>
              </a:ext>
            </a:extLst>
          </p:cNvPr>
          <p:cNvSpPr/>
          <p:nvPr/>
        </p:nvSpPr>
        <p:spPr>
          <a:xfrm>
            <a:off x="9952141" y="3131084"/>
            <a:ext cx="1200150" cy="333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058A66C1-2B65-4AE0-B443-EDCFD3C493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2068011"/>
              </p:ext>
            </p:extLst>
          </p:nvPr>
        </p:nvGraphicFramePr>
        <p:xfrm>
          <a:off x="1924174" y="2465893"/>
          <a:ext cx="4707801" cy="3976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6D987421-B8E5-4A0D-89D7-A91485A079B9}"/>
              </a:ext>
            </a:extLst>
          </p:cNvPr>
          <p:cNvSpPr txBox="1"/>
          <p:nvPr/>
        </p:nvSpPr>
        <p:spPr>
          <a:xfrm>
            <a:off x="2218768" y="1831831"/>
            <a:ext cx="4550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defRPr/>
            </a:pP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</a:rPr>
              <a:t>Likelihood of Living to 100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D56C2F44-26F1-43FF-A6CE-07EE73FC0B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98022"/>
              </p:ext>
            </p:extLst>
          </p:nvPr>
        </p:nvGraphicFramePr>
        <p:xfrm>
          <a:off x="7327528" y="2939309"/>
          <a:ext cx="3224688" cy="214994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65643">
                  <a:extLst>
                    <a:ext uri="{9D8B030D-6E8A-4147-A177-3AD203B41FA5}">
                      <a16:colId xmlns:a16="http://schemas.microsoft.com/office/drawing/2014/main" val="3486892287"/>
                    </a:ext>
                  </a:extLst>
                </a:gridCol>
                <a:gridCol w="1259045">
                  <a:extLst>
                    <a:ext uri="{9D8B030D-6E8A-4147-A177-3AD203B41FA5}">
                      <a16:colId xmlns:a16="http://schemas.microsoft.com/office/drawing/2014/main" val="28948485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 Highly Likely &amp; Likely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66203"/>
                  </a:ext>
                </a:extLst>
              </a:tr>
              <a:tr h="286606">
                <a:tc>
                  <a:txBody>
                    <a:bodyPr/>
                    <a:lstStyle/>
                    <a:p>
                      <a:r>
                        <a:rPr lang="en-US" sz="1050" dirty="0"/>
                        <a:t>Men</a:t>
                      </a: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31%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46914618"/>
                  </a:ext>
                </a:extLst>
              </a:tr>
              <a:tr h="286606">
                <a:tc>
                  <a:txBody>
                    <a:bodyPr/>
                    <a:lstStyle/>
                    <a:p>
                      <a:r>
                        <a:rPr lang="en-US" sz="1050" dirty="0"/>
                        <a:t>Women</a:t>
                      </a: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26%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43175005"/>
                  </a:ext>
                </a:extLst>
              </a:tr>
              <a:tr h="178845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489318"/>
                  </a:ext>
                </a:extLst>
              </a:tr>
              <a:tr h="286606">
                <a:tc>
                  <a:txBody>
                    <a:bodyPr/>
                    <a:lstStyle/>
                    <a:p>
                      <a:r>
                        <a:rPr lang="en-US" sz="1050" dirty="0"/>
                        <a:t>Gen Z</a:t>
                      </a: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219140" rtl="0" eaLnBrk="1" fontAlgn="b" latinLnBrk="0" hangingPunct="1"/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40%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35113756"/>
                  </a:ext>
                </a:extLst>
              </a:tr>
              <a:tr h="286606">
                <a:tc>
                  <a:txBody>
                    <a:bodyPr/>
                    <a:lstStyle/>
                    <a:p>
                      <a:r>
                        <a:rPr lang="en-US" sz="1050" dirty="0"/>
                        <a:t>Millennials</a:t>
                      </a: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219140" rtl="0" eaLnBrk="1" fontAlgn="b" latinLnBrk="0" hangingPunct="1"/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40%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6802159"/>
                  </a:ext>
                </a:extLst>
              </a:tr>
              <a:tr h="286606">
                <a:tc>
                  <a:txBody>
                    <a:bodyPr/>
                    <a:lstStyle/>
                    <a:p>
                      <a:r>
                        <a:rPr lang="en-US" sz="1050" dirty="0"/>
                        <a:t>Gen X </a:t>
                      </a: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219140" rtl="0" eaLnBrk="1" fontAlgn="b" latinLnBrk="0" hangingPunct="1"/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28762971"/>
                  </a:ext>
                </a:extLst>
              </a:tr>
              <a:tr h="286606">
                <a:tc>
                  <a:txBody>
                    <a:bodyPr/>
                    <a:lstStyle/>
                    <a:p>
                      <a:r>
                        <a:rPr lang="en-US" sz="1050" dirty="0"/>
                        <a:t>Boomers+</a:t>
                      </a: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219140" rtl="0" eaLnBrk="1" fontAlgn="b" latinLnBrk="0" hangingPunct="1"/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9805083"/>
                  </a:ext>
                </a:extLst>
              </a:tr>
            </a:tbl>
          </a:graphicData>
        </a:graphic>
      </p:graphicFrame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8E216276-AE52-3EAF-F6AF-AB6D5FE49E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720086"/>
              </p:ext>
            </p:extLst>
          </p:nvPr>
        </p:nvGraphicFramePr>
        <p:xfrm>
          <a:off x="2218768" y="2469303"/>
          <a:ext cx="3409166" cy="30480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1704583">
                  <a:extLst>
                    <a:ext uri="{9D8B030D-6E8A-4147-A177-3AD203B41FA5}">
                      <a16:colId xmlns:a16="http://schemas.microsoft.com/office/drawing/2014/main" val="1763581055"/>
                    </a:ext>
                  </a:extLst>
                </a:gridCol>
                <a:gridCol w="1704583">
                  <a:extLst>
                    <a:ext uri="{9D8B030D-6E8A-4147-A177-3AD203B41FA5}">
                      <a16:colId xmlns:a16="http://schemas.microsoft.com/office/drawing/2014/main" val="655121318"/>
                    </a:ext>
                  </a:extLst>
                </a:gridCol>
              </a:tblGrid>
              <a:tr h="194734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Total Likely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28%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025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19792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0B80B4-7F12-4737-87AE-ADD93D8129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7DF5F4-1935-4A39-BC37-1B356F3817BA}" type="slidenum">
              <a:rPr lang="en-US" smtClean="0">
                <a:solidFill>
                  <a:srgbClr val="4A4A4A">
                    <a:tint val="75000"/>
                  </a:srgbClr>
                </a:solidFill>
              </a:rPr>
              <a:pPr/>
              <a:t>13</a:t>
            </a:fld>
            <a:endParaRPr lang="en-US" dirty="0">
              <a:solidFill>
                <a:srgbClr val="4A4A4A">
                  <a:tint val="75000"/>
                </a:srgb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B2C976-8487-46C6-8A28-B88BC64FD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4390"/>
            <a:ext cx="10972800" cy="314702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</a:rPr>
              <a:t>Gen Z seeks to retire at age 60</a:t>
            </a:r>
            <a:r>
              <a:rPr lang="en-US" sz="200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– </a:t>
            </a:r>
            <a:r>
              <a:rPr lang="en-US" sz="2000" dirty="0">
                <a:effectLst/>
                <a:latin typeface="+mn-lt"/>
                <a:ea typeface="Calibri" panose="020F0502020204030204" pitchFamily="34" charset="0"/>
              </a:rPr>
              <a:t>and many believe they will live to age 100.</a:t>
            </a:r>
            <a:endParaRPr lang="en-US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E25411-A1D9-47E9-B330-5F23F9E97C96}"/>
              </a:ext>
            </a:extLst>
          </p:cNvPr>
          <p:cNvSpPr txBox="1"/>
          <p:nvPr/>
        </p:nvSpPr>
        <p:spPr>
          <a:xfrm>
            <a:off x="230313" y="6211669"/>
            <a:ext cx="3365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u="sng" dirty="0">
                <a:solidFill>
                  <a:schemeClr val="tx2"/>
                </a:solidFill>
                <a:effectLst/>
                <a:ea typeface="Arial" panose="020B0604020202020204" pitchFamily="34" charset="0"/>
              </a:rPr>
              <a:t>BASE: ALL QUALIFIED RESPONDENTS: 2023 Gen Pop (n=2740)</a:t>
            </a:r>
            <a:endParaRPr lang="en-US" sz="900" dirty="0">
              <a:solidFill>
                <a:schemeClr val="tx2"/>
              </a:solidFill>
              <a:effectLst/>
              <a:ea typeface="Calibri" panose="020F0502020204030204" pitchFamily="34" charset="0"/>
            </a:endParaRPr>
          </a:p>
          <a:p>
            <a:pPr marL="227013" marR="0" indent="-227013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tx2"/>
                </a:solidFill>
              </a:rPr>
              <a:t>Q26	What in your opinion is the likelihood that you’ll live to 100?</a:t>
            </a:r>
          </a:p>
          <a:p>
            <a:pPr marL="227013" indent="-227013"/>
            <a:r>
              <a:rPr lang="en-US" sz="900" b="1" dirty="0">
                <a:solidFill>
                  <a:srgbClr val="0E497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Q1035. </a:t>
            </a:r>
            <a:r>
              <a:rPr lang="en-US" sz="900" dirty="0">
                <a:solidFill>
                  <a:srgbClr val="0E497B"/>
                </a:solidFill>
              </a:rPr>
              <a:t>How long do you anticipate you will work before you retire?</a:t>
            </a:r>
            <a:endParaRPr lang="en-US" sz="1100" dirty="0">
              <a:solidFill>
                <a:srgbClr val="0E497B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7013" marR="0" indent="-227013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06127B-7B7B-43FF-86C9-87A78523A8D9}"/>
              </a:ext>
            </a:extLst>
          </p:cNvPr>
          <p:cNvSpPr/>
          <p:nvPr/>
        </p:nvSpPr>
        <p:spPr>
          <a:xfrm>
            <a:off x="6400801" y="2899701"/>
            <a:ext cx="1200150" cy="333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7EDAAF-ED6A-4F00-978C-A5AAD7E39DF3}"/>
              </a:ext>
            </a:extLst>
          </p:cNvPr>
          <p:cNvSpPr/>
          <p:nvPr/>
        </p:nvSpPr>
        <p:spPr>
          <a:xfrm>
            <a:off x="9952141" y="3131084"/>
            <a:ext cx="1200150" cy="333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058A66C1-2B65-4AE0-B443-EDCFD3C493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2094710"/>
              </p:ext>
            </p:extLst>
          </p:nvPr>
        </p:nvGraphicFramePr>
        <p:xfrm>
          <a:off x="6720522" y="2037946"/>
          <a:ext cx="4707801" cy="3976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6D987421-B8E5-4A0D-89D7-A91485A079B9}"/>
              </a:ext>
            </a:extLst>
          </p:cNvPr>
          <p:cNvSpPr txBox="1"/>
          <p:nvPr/>
        </p:nvSpPr>
        <p:spPr>
          <a:xfrm>
            <a:off x="7000876" y="1255180"/>
            <a:ext cx="455050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defRPr/>
            </a:pP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</a:rPr>
              <a:t>Gen Z</a:t>
            </a:r>
          </a:p>
          <a:p>
            <a:pPr algn="ctr" defTabSz="914400">
              <a:defRPr/>
            </a:pP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</a:rPr>
              <a:t>Likelihood of Living to 100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8E216276-AE52-3EAF-F6AF-AB6D5FE49E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866159"/>
              </p:ext>
            </p:extLst>
          </p:nvPr>
        </p:nvGraphicFramePr>
        <p:xfrm>
          <a:off x="7015116" y="2041356"/>
          <a:ext cx="3409166" cy="30480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1704583">
                  <a:extLst>
                    <a:ext uri="{9D8B030D-6E8A-4147-A177-3AD203B41FA5}">
                      <a16:colId xmlns:a16="http://schemas.microsoft.com/office/drawing/2014/main" val="1763581055"/>
                    </a:ext>
                  </a:extLst>
                </a:gridCol>
                <a:gridCol w="1704583">
                  <a:extLst>
                    <a:ext uri="{9D8B030D-6E8A-4147-A177-3AD203B41FA5}">
                      <a16:colId xmlns:a16="http://schemas.microsoft.com/office/drawing/2014/main" val="655121318"/>
                    </a:ext>
                  </a:extLst>
                </a:gridCol>
              </a:tblGrid>
              <a:tr h="194734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Total Likely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40%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025286"/>
                  </a:ext>
                </a:extLst>
              </a:tr>
            </a:tbl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6E47BA2-6343-56B4-3ADF-202BC538EB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7911675"/>
              </p:ext>
            </p:extLst>
          </p:nvPr>
        </p:nvGraphicFramePr>
        <p:xfrm>
          <a:off x="1189388" y="1756612"/>
          <a:ext cx="6238874" cy="3990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1E51AC4-FBCB-D0ED-4B1A-70AC3D3359D4}"/>
              </a:ext>
            </a:extLst>
          </p:cNvPr>
          <p:cNvSpPr txBox="1"/>
          <p:nvPr/>
        </p:nvSpPr>
        <p:spPr>
          <a:xfrm>
            <a:off x="406059" y="1110413"/>
            <a:ext cx="60946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</a:rPr>
              <a:t>Gen Z</a:t>
            </a:r>
          </a:p>
          <a:p>
            <a:pPr algn="ctr"/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</a:rPr>
              <a:t>How long do you anticipate you will work before you retire?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C3E991-8690-4288-EB27-232C1F4527B4}"/>
              </a:ext>
            </a:extLst>
          </p:cNvPr>
          <p:cNvSpPr txBox="1"/>
          <p:nvPr/>
        </p:nvSpPr>
        <p:spPr>
          <a:xfrm>
            <a:off x="2331604" y="5776570"/>
            <a:ext cx="3011384" cy="237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050" i="1" dirty="0"/>
              <a:t>6% indicated they ‘already retired’ in 2023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A9C3AC-0826-8DD9-38F1-A7E6381075E7}"/>
              </a:ext>
            </a:extLst>
          </p:cNvPr>
          <p:cNvSpPr txBox="1"/>
          <p:nvPr/>
        </p:nvSpPr>
        <p:spPr>
          <a:xfrm>
            <a:off x="4049611" y="2641171"/>
            <a:ext cx="22443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2B49"/>
                </a:solidFill>
              </a:rPr>
              <a:t>Gen Z Mean Age:</a:t>
            </a:r>
          </a:p>
          <a:p>
            <a:pPr algn="ctr"/>
            <a:r>
              <a:rPr lang="en-US" sz="1400" b="1" dirty="0">
                <a:solidFill>
                  <a:srgbClr val="002B49"/>
                </a:solidFill>
              </a:rPr>
              <a:t>60 Years Old</a:t>
            </a:r>
          </a:p>
          <a:p>
            <a:pPr>
              <a:tabLst>
                <a:tab pos="1371600" algn="r"/>
              </a:tabLst>
            </a:pPr>
            <a:endParaRPr lang="en-US" sz="1400" b="1" dirty="0">
              <a:solidFill>
                <a:srgbClr val="002B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814558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DA5870-E4D7-499E-9A1D-42BE51C73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F7DF5F4-1935-4A39-BC37-1B356F3817BA}" type="slidenum">
              <a:rPr lang="en-US" smtClean="0">
                <a:solidFill>
                  <a:srgbClr val="4A4A4A">
                    <a:tint val="75000"/>
                  </a:srgbClr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4A4A4A">
                  <a:tint val="75000"/>
                </a:srgbClr>
              </a:solidFill>
            </a:endParaRPr>
          </a:p>
        </p:txBody>
      </p:sp>
      <p:sp>
        <p:nvSpPr>
          <p:cNvPr id="18" name="Title 3">
            <a:extLst>
              <a:ext uri="{FF2B5EF4-FFF2-40B4-BE49-F238E27FC236}">
                <a16:creationId xmlns:a16="http://schemas.microsoft.com/office/drawing/2014/main" id="{3759D967-D4ED-4288-8D01-3C5202DE2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4390"/>
            <a:ext cx="10972800" cy="314702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000" dirty="0">
                <a:cs typeface="Times New Roman" panose="02020603050405020304" pitchFamily="18" charset="0"/>
              </a:rPr>
              <a:t>More than four in ten Americans (42%) can imagine a time when Social Security no longer exists.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42FBB0E-F88B-474B-98FA-4CE56ED680CA}"/>
              </a:ext>
            </a:extLst>
          </p:cNvPr>
          <p:cNvSpPr txBox="1"/>
          <p:nvPr/>
        </p:nvSpPr>
        <p:spPr>
          <a:xfrm>
            <a:off x="358878" y="6266756"/>
            <a:ext cx="8477304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lang="en-US" sz="900" b="1" u="sng" dirty="0">
                <a:solidFill>
                  <a:srgbClr val="002B49"/>
                </a:solidFill>
              </a:rPr>
              <a:t>BASE: ALL QUALIFIED RESPONDENTS – 2023 Gen Pop (n=2740)</a:t>
            </a:r>
          </a:p>
          <a:p>
            <a:pPr>
              <a:defRPr/>
            </a:pPr>
            <a:r>
              <a:rPr lang="en-US" sz="900" b="1" dirty="0">
                <a:solidFill>
                  <a:srgbClr val="002B4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N36. </a:t>
            </a:r>
            <a:r>
              <a:rPr lang="en-US" sz="900" dirty="0">
                <a:solidFill>
                  <a:srgbClr val="002B4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Can you imagine a time when Social Security doesn’t exist anymore?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19DE34-3141-4CBB-9454-8C65BC871266}"/>
              </a:ext>
            </a:extLst>
          </p:cNvPr>
          <p:cNvSpPr txBox="1"/>
          <p:nvPr/>
        </p:nvSpPr>
        <p:spPr>
          <a:xfrm>
            <a:off x="3418247" y="1787325"/>
            <a:ext cx="3838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rgbClr val="002B49"/>
                </a:solidFill>
              </a:rPr>
              <a:t>Can imagine a time when social security does not exist</a:t>
            </a:r>
          </a:p>
        </p:txBody>
      </p:sp>
      <p:graphicFrame>
        <p:nvGraphicFramePr>
          <p:cNvPr id="13" name="Content Placeholder 3">
            <a:extLst>
              <a:ext uri="{FF2B5EF4-FFF2-40B4-BE49-F238E27FC236}">
                <a16:creationId xmlns:a16="http://schemas.microsoft.com/office/drawing/2014/main" id="{FF17A6BE-D7F4-4F73-AA50-55DF3E5E4D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5520424"/>
              </p:ext>
            </p:extLst>
          </p:nvPr>
        </p:nvGraphicFramePr>
        <p:xfrm>
          <a:off x="4036121" y="2372100"/>
          <a:ext cx="4957407" cy="3219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7101524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324A8A7-75EE-4EB8-8F09-CA7E9DB262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F7DF5F4-1935-4A39-BC37-1B356F3817BA}" type="slidenum">
              <a:rPr lang="en-US" smtClean="0">
                <a:solidFill>
                  <a:srgbClr val="4A4A4A">
                    <a:tint val="75000"/>
                  </a:srgbClr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4A4A4A">
                  <a:tint val="75000"/>
                </a:srgbClr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FE4B84D-B0D3-4C78-A69C-750CC9EDDA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2569097"/>
              </p:ext>
            </p:extLst>
          </p:nvPr>
        </p:nvGraphicFramePr>
        <p:xfrm>
          <a:off x="1795620" y="2476246"/>
          <a:ext cx="4095047" cy="3142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821C3AD-2D21-47B7-B6CB-9074559469F9}"/>
              </a:ext>
            </a:extLst>
          </p:cNvPr>
          <p:cNvSpPr txBox="1"/>
          <p:nvPr/>
        </p:nvSpPr>
        <p:spPr>
          <a:xfrm>
            <a:off x="358878" y="6323610"/>
            <a:ext cx="769974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lang="en-US" sz="900" b="1" u="sng" dirty="0">
                <a:solidFill>
                  <a:srgbClr val="002B49"/>
                </a:solidFill>
              </a:rPr>
              <a:t>BASE: ALL QUALIFIED RESPONDENTS – 2023 Gen Pop (n=2740)</a:t>
            </a:r>
          </a:p>
          <a:p>
            <a:pPr>
              <a:defRPr/>
            </a:pPr>
            <a:r>
              <a:rPr lang="en-US" sz="900" b="1" dirty="0">
                <a:solidFill>
                  <a:srgbClr val="002B49"/>
                </a:solidFill>
              </a:rPr>
              <a:t>N37. </a:t>
            </a:r>
            <a:r>
              <a:rPr lang="en-US" sz="900" dirty="0">
                <a:solidFill>
                  <a:srgbClr val="002B49"/>
                </a:solidFill>
              </a:rPr>
              <a:t>Among the following, what percentage of your overall retirement funding do you expect each to deliver?  </a:t>
            </a: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3B260917-6A8A-4B50-8109-9F0DC91BC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534390"/>
            <a:ext cx="11473543" cy="644022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People are relying on Social Security to provide 28% of their overall retirement funding, more than personal savings (22%) and equal to retirement savings (28%).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4F985F-0588-4EA8-95FD-7EECA8471F04}"/>
              </a:ext>
            </a:extLst>
          </p:cNvPr>
          <p:cNvSpPr txBox="1"/>
          <p:nvPr/>
        </p:nvSpPr>
        <p:spPr>
          <a:xfrm>
            <a:off x="1895308" y="1901200"/>
            <a:ext cx="3881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defRPr/>
            </a:pPr>
            <a:r>
              <a:rPr lang="en-US" sz="1200" b="1" kern="0" dirty="0">
                <a:solidFill>
                  <a:srgbClr val="002B49"/>
                </a:solidFill>
              </a:rPr>
              <a:t>% Delivering to Overall Retirement Funding</a:t>
            </a:r>
          </a:p>
          <a:p>
            <a:pPr algn="ctr" defTabSz="914400">
              <a:defRPr/>
            </a:pPr>
            <a:r>
              <a:rPr lang="en-US" sz="1200" b="1" i="1" kern="0" dirty="0">
                <a:solidFill>
                  <a:srgbClr val="002B49"/>
                </a:solidFill>
              </a:rPr>
              <a:t>(Mean)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C9E3271-478B-4A70-7F23-021313EBAC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077651"/>
              </p:ext>
            </p:extLst>
          </p:nvPr>
        </p:nvGraphicFramePr>
        <p:xfrm>
          <a:off x="6213897" y="2730058"/>
          <a:ext cx="3224688" cy="13978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65643">
                  <a:extLst>
                    <a:ext uri="{9D8B030D-6E8A-4147-A177-3AD203B41FA5}">
                      <a16:colId xmlns:a16="http://schemas.microsoft.com/office/drawing/2014/main" val="3486892287"/>
                    </a:ext>
                  </a:extLst>
                </a:gridCol>
                <a:gridCol w="1259045">
                  <a:extLst>
                    <a:ext uri="{9D8B030D-6E8A-4147-A177-3AD203B41FA5}">
                      <a16:colId xmlns:a16="http://schemas.microsoft.com/office/drawing/2014/main" val="28948485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 Social Security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66203"/>
                  </a:ext>
                </a:extLst>
              </a:tr>
              <a:tr h="286606">
                <a:tc>
                  <a:txBody>
                    <a:bodyPr/>
                    <a:lstStyle/>
                    <a:p>
                      <a:r>
                        <a:rPr lang="en-US" sz="1050" dirty="0"/>
                        <a:t>Gen Z</a:t>
                      </a: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219140" rtl="0" eaLnBrk="1" fontAlgn="b" latinLnBrk="0" hangingPunct="1"/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35113756"/>
                  </a:ext>
                </a:extLst>
              </a:tr>
              <a:tr h="286606">
                <a:tc>
                  <a:txBody>
                    <a:bodyPr/>
                    <a:lstStyle/>
                    <a:p>
                      <a:r>
                        <a:rPr lang="en-US" sz="1050" dirty="0"/>
                        <a:t>Millennials</a:t>
                      </a: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219140" rtl="0" eaLnBrk="1" fontAlgn="b" latinLnBrk="0" hangingPunct="1"/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19%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6802159"/>
                  </a:ext>
                </a:extLst>
              </a:tr>
              <a:tr h="286606">
                <a:tc>
                  <a:txBody>
                    <a:bodyPr/>
                    <a:lstStyle/>
                    <a:p>
                      <a:r>
                        <a:rPr lang="en-US" sz="1050" dirty="0"/>
                        <a:t>Gen X </a:t>
                      </a: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219140" rtl="0" eaLnBrk="1" fontAlgn="b" latinLnBrk="0" hangingPunct="1"/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28762971"/>
                  </a:ext>
                </a:extLst>
              </a:tr>
              <a:tr h="286606">
                <a:tc>
                  <a:txBody>
                    <a:bodyPr/>
                    <a:lstStyle/>
                    <a:p>
                      <a:r>
                        <a:rPr lang="en-US" sz="1050" dirty="0"/>
                        <a:t>Boomers+</a:t>
                      </a: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1219140" rtl="0" eaLnBrk="1" fontAlgn="b" latinLnBrk="0" hangingPunct="1"/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9805083"/>
                  </a:ext>
                </a:extLst>
              </a:tr>
            </a:tbl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0CD77DCC-FF8E-F605-B506-E395CD4B765A}"/>
              </a:ext>
            </a:extLst>
          </p:cNvPr>
          <p:cNvGrpSpPr/>
          <p:nvPr/>
        </p:nvGrpSpPr>
        <p:grpSpPr>
          <a:xfrm>
            <a:off x="2428692" y="2959152"/>
            <a:ext cx="3549413" cy="385471"/>
            <a:chOff x="1487054" y="2546699"/>
            <a:chExt cx="5707646" cy="696500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672402A-8D3D-CD52-6C7B-9856EA472659}"/>
                </a:ext>
              </a:extLst>
            </p:cNvPr>
            <p:cNvCxnSpPr>
              <a:cxnSpLocks/>
              <a:stCxn id="14" idx="3"/>
            </p:cNvCxnSpPr>
            <p:nvPr/>
          </p:nvCxnSpPr>
          <p:spPr>
            <a:xfrm>
              <a:off x="6133332" y="2894950"/>
              <a:ext cx="1061368" cy="0"/>
            </a:xfrm>
            <a:prstGeom prst="straightConnector1">
              <a:avLst/>
            </a:prstGeom>
            <a:ln w="38100">
              <a:solidFill>
                <a:schemeClr val="tx1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859A5BC3-D3E4-6096-7356-4E95F8F84E7C}"/>
                </a:ext>
              </a:extLst>
            </p:cNvPr>
            <p:cNvSpPr/>
            <p:nvPr/>
          </p:nvSpPr>
          <p:spPr>
            <a:xfrm>
              <a:off x="1487054" y="2546699"/>
              <a:ext cx="4646278" cy="696500"/>
            </a:xfrm>
            <a:prstGeom prst="roundRect">
              <a:avLst/>
            </a:prstGeom>
            <a:noFill/>
            <a:ln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77968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35AA56-71B5-4663-BD42-24C01F87AE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7DF5F4-1935-4A39-BC37-1B356F3817BA}" type="slidenum">
              <a:rPr lang="en-US" smtClean="0">
                <a:solidFill>
                  <a:srgbClr val="4A4A4A">
                    <a:tint val="75000"/>
                  </a:srgbClr>
                </a:solidFill>
              </a:rPr>
              <a:pPr/>
              <a:t>2</a:t>
            </a:fld>
            <a:endParaRPr lang="en-US" dirty="0">
              <a:solidFill>
                <a:srgbClr val="4A4A4A">
                  <a:tint val="75000"/>
                </a:srgb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4FD3EB6-9C0B-456C-97E2-D6C3AF3C3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765" y="534390"/>
            <a:ext cx="10972800" cy="380010"/>
          </a:xfrm>
        </p:spPr>
        <p:txBody>
          <a:bodyPr/>
          <a:lstStyle/>
          <a:p>
            <a:r>
              <a:rPr lang="en-US" dirty="0"/>
              <a:t>Background &amp; Methodology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73430E-BC68-4B02-8EAB-180F14D116D5}"/>
              </a:ext>
            </a:extLst>
          </p:cNvPr>
          <p:cNvSpPr txBox="1"/>
          <p:nvPr/>
        </p:nvSpPr>
        <p:spPr>
          <a:xfrm>
            <a:off x="439056" y="986832"/>
            <a:ext cx="111433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</a:rPr>
              <a:t>Background</a:t>
            </a:r>
          </a:p>
          <a:p>
            <a:r>
              <a:rPr lang="en-US" sz="2000" dirty="0">
                <a:solidFill>
                  <a:schemeClr val="tx2"/>
                </a:solidFill>
              </a:rPr>
              <a:t>The 2023 Planning &amp; Progress Study, a research series from Northwestern Mutual, explores US adults’ attitudes and behaviors toward money, financial decision-making, and the broader issues impacting people’s long-term financial security.</a:t>
            </a:r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967FC6-945B-4B8F-9744-28FD591D9D0B}"/>
              </a:ext>
            </a:extLst>
          </p:cNvPr>
          <p:cNvSpPr txBox="1"/>
          <p:nvPr/>
        </p:nvSpPr>
        <p:spPr>
          <a:xfrm>
            <a:off x="439056" y="2607189"/>
            <a:ext cx="109804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</a:rPr>
              <a:t>Methodology</a:t>
            </a:r>
          </a:p>
          <a:p>
            <a:r>
              <a:rPr lang="en-US" sz="2000" dirty="0">
                <a:solidFill>
                  <a:schemeClr val="tx2"/>
                </a:solidFill>
              </a:rPr>
              <a:t>The Harris Poll conducted 2,740 online interviews among the general U.S. adult (18+) population, with oversamples of Gen Z &amp; High Net Worth (total household investable assets, excluding pensions, retirement plans and property, greater than $1,000,000) between February 17</a:t>
            </a:r>
            <a:r>
              <a:rPr lang="en-US" sz="2000" baseline="30000" dirty="0">
                <a:solidFill>
                  <a:schemeClr val="tx2"/>
                </a:solidFill>
              </a:rPr>
              <a:t>th</a:t>
            </a:r>
            <a:r>
              <a:rPr lang="en-US" sz="2000" dirty="0">
                <a:solidFill>
                  <a:schemeClr val="tx2"/>
                </a:solidFill>
              </a:rPr>
              <a:t> and March 2</a:t>
            </a:r>
            <a:r>
              <a:rPr lang="en-US" sz="2000" baseline="30000" dirty="0">
                <a:solidFill>
                  <a:schemeClr val="tx2"/>
                </a:solidFill>
              </a:rPr>
              <a:t>nd</a:t>
            </a:r>
            <a:r>
              <a:rPr lang="en-US" sz="2000" dirty="0">
                <a:solidFill>
                  <a:schemeClr val="tx2"/>
                </a:solidFill>
              </a:rPr>
              <a:t>. 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Data for the general U.S. population (including the Gen Z &amp; High Net Worth oversample) were weighted to Census targets for education, age, gender, race/ethnicity, region and household income. A full methodology is available.  </a:t>
            </a:r>
          </a:p>
          <a:p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99646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324A8A7-75EE-4EB8-8F09-CA7E9DB262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7DF5F4-1935-4A39-BC37-1B356F3817BA}" type="slidenum">
              <a:rPr lang="en-US" smtClean="0">
                <a:solidFill>
                  <a:srgbClr val="4A4A4A">
                    <a:tint val="75000"/>
                  </a:srgbClr>
                </a:solidFill>
              </a:rPr>
              <a:pPr/>
              <a:t>3</a:t>
            </a:fld>
            <a:endParaRPr lang="en-US" dirty="0">
              <a:solidFill>
                <a:srgbClr val="4A4A4A">
                  <a:tint val="75000"/>
                </a:srgbClr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FE4B84D-B0D3-4C78-A69C-750CC9EDDA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3572924"/>
              </p:ext>
            </p:extLst>
          </p:nvPr>
        </p:nvGraphicFramePr>
        <p:xfrm>
          <a:off x="1300294" y="1835373"/>
          <a:ext cx="6560190" cy="3592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5CFE301-F233-42F4-BFA6-7898D660CAFE}"/>
              </a:ext>
            </a:extLst>
          </p:cNvPr>
          <p:cNvSpPr txBox="1"/>
          <p:nvPr/>
        </p:nvSpPr>
        <p:spPr>
          <a:xfrm>
            <a:off x="3273910" y="1393282"/>
            <a:ext cx="3459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2B49"/>
                </a:solidFill>
              </a:rPr>
              <a:t>Amount Needed to Retire Comfortably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21C3AD-2D21-47B7-B6CB-9074559469F9}"/>
              </a:ext>
            </a:extLst>
          </p:cNvPr>
          <p:cNvSpPr txBox="1"/>
          <p:nvPr/>
        </p:nvSpPr>
        <p:spPr>
          <a:xfrm>
            <a:off x="358878" y="6266756"/>
            <a:ext cx="769974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lang="en-US" sz="900" b="1" u="sng" dirty="0">
                <a:solidFill>
                  <a:srgbClr val="002B49"/>
                </a:solidFill>
              </a:rPr>
              <a:t>BASE: ALL QUALIFIED RESPONDENTS – </a:t>
            </a:r>
            <a:r>
              <a:rPr kumimoji="0" lang="pt-BR" sz="900" b="1" i="0" u="sng" strike="noStrike" kern="0" cap="none" spc="0" normalizeH="0" baseline="0" noProof="0" dirty="0">
                <a:ln>
                  <a:noFill/>
                </a:ln>
                <a:solidFill>
                  <a:srgbClr val="002B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 Gen Pop (n=2357); 2023 Gen Pop (n=2368) </a:t>
            </a:r>
            <a:endParaRPr lang="en-US" sz="900" b="1" u="sng" dirty="0">
              <a:solidFill>
                <a:srgbClr val="002B49"/>
              </a:solidFill>
            </a:endParaRPr>
          </a:p>
          <a:p>
            <a:r>
              <a:rPr lang="en-US" sz="900" b="1" dirty="0">
                <a:solidFill>
                  <a:srgbClr val="002B49"/>
                </a:solidFill>
              </a:rPr>
              <a:t>Q54. </a:t>
            </a:r>
            <a:r>
              <a:rPr lang="en-US" sz="900" dirty="0">
                <a:solidFill>
                  <a:srgbClr val="002B49"/>
                </a:solidFill>
              </a:rPr>
              <a:t>In a specific dollar amount, how much do you think you will need to save in order to retire comfortably?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06FEBB-F55A-4D7F-81B1-EC7ED86D3969}"/>
              </a:ext>
            </a:extLst>
          </p:cNvPr>
          <p:cNvSpPr txBox="1"/>
          <p:nvPr/>
        </p:nvSpPr>
        <p:spPr>
          <a:xfrm>
            <a:off x="6554681" y="2597719"/>
            <a:ext cx="22884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600" b="1" kern="0" dirty="0">
                <a:solidFill>
                  <a:srgbClr val="002B49"/>
                </a:solidFill>
              </a:rPr>
              <a:t>Average Needed to Retire Comfortably:</a:t>
            </a:r>
            <a:r>
              <a:rPr lang="en-US" sz="1600" b="1" kern="0" dirty="0">
                <a:solidFill>
                  <a:srgbClr val="002B49"/>
                </a:solidFill>
                <a:sym typeface="Wingdings" panose="05000000000000000000" pitchFamily="2" charset="2"/>
              </a:rPr>
              <a:t> </a:t>
            </a:r>
          </a:p>
          <a:p>
            <a:pPr algn="ctr" defTabSz="914400"/>
            <a:r>
              <a:rPr lang="en-US" sz="1600" b="1" kern="0" dirty="0">
                <a:solidFill>
                  <a:srgbClr val="002B49"/>
                </a:solidFill>
                <a:sym typeface="Wingdings" panose="05000000000000000000" pitchFamily="2" charset="2"/>
              </a:rPr>
              <a:t>2023</a:t>
            </a:r>
            <a:endParaRPr lang="en-US" sz="1600" b="1" kern="0" dirty="0">
              <a:solidFill>
                <a:srgbClr val="002B49"/>
              </a:solidFill>
            </a:endParaRPr>
          </a:p>
          <a:p>
            <a:pPr algn="ctr" defTabSz="914400"/>
            <a:r>
              <a:rPr lang="en-US" sz="1600" b="1" kern="0" dirty="0">
                <a:solidFill>
                  <a:srgbClr val="002B49"/>
                </a:solidFill>
              </a:rPr>
              <a:t>$1,266,900</a:t>
            </a:r>
            <a:r>
              <a:rPr lang="en-US" sz="1600" i="1" kern="0" dirty="0">
                <a:solidFill>
                  <a:srgbClr val="002B49"/>
                </a:solidFill>
                <a:sym typeface="Wingdings" panose="05000000000000000000" pitchFamily="2" charset="2"/>
              </a:rPr>
              <a:t> (Mean)</a:t>
            </a:r>
            <a:r>
              <a:rPr lang="en-US" sz="1600" b="1" kern="0" dirty="0">
                <a:solidFill>
                  <a:srgbClr val="002B49"/>
                </a:solidFill>
              </a:rPr>
              <a:t> </a:t>
            </a:r>
          </a:p>
          <a:p>
            <a:pPr algn="ctr" defTabSz="914400"/>
            <a:endParaRPr lang="en-US" sz="1600" b="1" kern="0" dirty="0">
              <a:solidFill>
                <a:srgbClr val="002B49"/>
              </a:solidFill>
              <a:sym typeface="Wingdings" panose="05000000000000000000" pitchFamily="2" charset="2"/>
            </a:endParaRPr>
          </a:p>
          <a:p>
            <a:pPr algn="ctr" defTabSz="914400"/>
            <a:r>
              <a:rPr lang="en-US" sz="1600" b="1" kern="0" dirty="0">
                <a:solidFill>
                  <a:srgbClr val="002B49"/>
                </a:solidFill>
                <a:sym typeface="Wingdings" panose="05000000000000000000" pitchFamily="2" charset="2"/>
              </a:rPr>
              <a:t>2022</a:t>
            </a:r>
            <a:endParaRPr lang="en-US" sz="1600" b="1" kern="0" dirty="0">
              <a:solidFill>
                <a:srgbClr val="002B49"/>
              </a:solidFill>
            </a:endParaRPr>
          </a:p>
          <a:p>
            <a:pPr algn="ctr" defTabSz="914400"/>
            <a:r>
              <a:rPr lang="en-US" sz="1600" b="1" kern="0" dirty="0">
                <a:solidFill>
                  <a:srgbClr val="002B49"/>
                </a:solidFill>
              </a:rPr>
              <a:t>$1,253,000</a:t>
            </a:r>
            <a:r>
              <a:rPr lang="en-US" sz="1600" i="1" kern="0" dirty="0">
                <a:solidFill>
                  <a:srgbClr val="002B49"/>
                </a:solidFill>
                <a:sym typeface="Wingdings" panose="05000000000000000000" pitchFamily="2" charset="2"/>
              </a:rPr>
              <a:t> (Mean)</a:t>
            </a:r>
            <a:r>
              <a:rPr lang="en-US" sz="1600" b="1" kern="0" dirty="0">
                <a:solidFill>
                  <a:srgbClr val="002B49"/>
                </a:solidFill>
              </a:rPr>
              <a:t> </a:t>
            </a:r>
          </a:p>
          <a:p>
            <a:pPr algn="ctr" defTabSz="914400"/>
            <a:endParaRPr lang="en-US" sz="1600" b="1" kern="0" dirty="0">
              <a:solidFill>
                <a:srgbClr val="002B49"/>
              </a:solidFill>
              <a:sym typeface="Wingdings" panose="05000000000000000000" pitchFamily="2" charset="2"/>
            </a:endParaRPr>
          </a:p>
          <a:p>
            <a:pPr algn="ctr" defTabSz="914400"/>
            <a:endParaRPr lang="en-US" sz="1600" b="1" kern="0" dirty="0">
              <a:solidFill>
                <a:srgbClr val="002B49"/>
              </a:solidFill>
            </a:endParaRP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3B260917-6A8A-4B50-8109-9F0DC91BC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4390"/>
            <a:ext cx="10972800" cy="644022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000" dirty="0">
                <a:cs typeface="Times New Roman" panose="02020603050405020304" pitchFamily="18" charset="0"/>
              </a:rPr>
              <a:t>Americans believe they will need $1.27 million to retire comfortably, up from $1.25 million reported last year. 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DC22756-B3F6-4737-99EE-699A279C8B40}"/>
              </a:ext>
            </a:extLst>
          </p:cNvPr>
          <p:cNvSpPr/>
          <p:nvPr/>
        </p:nvSpPr>
        <p:spPr>
          <a:xfrm>
            <a:off x="6647306" y="2562483"/>
            <a:ext cx="2103206" cy="1886946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16356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B5892A-555E-4E50-AA9D-6AF702BFF0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12190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7DF5F4-1935-4A39-BC37-1B356F3817B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4A4A4A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90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4A4A4A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C7ABAE0-00D7-46B8-A880-F10C61287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4390"/>
            <a:ext cx="10972800" cy="644022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000" dirty="0">
                <a:cs typeface="Times New Roman" panose="02020603050405020304" pitchFamily="18" charset="0"/>
              </a:rPr>
              <a:t>The average amount that U.S. adults have saved for retirement modestly increased by 3% to $89,300 from $86,869 in 2022.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D19CA0-C8CC-40B0-9930-86D45895B6F0}"/>
              </a:ext>
            </a:extLst>
          </p:cNvPr>
          <p:cNvSpPr txBox="1"/>
          <p:nvPr/>
        </p:nvSpPr>
        <p:spPr>
          <a:xfrm>
            <a:off x="268184" y="6450751"/>
            <a:ext cx="769974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kumimoji="0" lang="en-US" sz="900" b="1" i="0" u="sng" strike="noStrike" kern="1200" cap="none" spc="0" normalizeH="0" baseline="0" noProof="0" dirty="0">
                <a:ln>
                  <a:noFill/>
                </a:ln>
                <a:solidFill>
                  <a:srgbClr val="002B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BASE: ALL QUALIFIED RESPONDENTS – </a:t>
            </a: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 Gen Pop (n=</a:t>
            </a:r>
            <a:r>
              <a:rPr lang="en-US" sz="900" b="1" u="sng" kern="0" dirty="0">
                <a:solidFill>
                  <a:schemeClr val="tx2"/>
                </a:solidFill>
                <a:latin typeface="Calibri"/>
              </a:rPr>
              <a:t>2381</a:t>
            </a: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); 2023 Gen Pop (n=2740)</a:t>
            </a:r>
            <a:endParaRPr kumimoji="0" lang="en-US" sz="900" b="1" i="0" u="sng" strike="noStrike" kern="1200" cap="none" spc="0" normalizeH="0" baseline="0" noProof="0" dirty="0">
              <a:ln>
                <a:noFill/>
              </a:ln>
              <a:solidFill>
                <a:srgbClr val="002B4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2190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2B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Q1825.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2B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much money do you have saved for retirement (from all sources including 401(k), IRA, pension, bank accounts, etc.)? 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5CD5781C-4B0B-4455-B88B-06ECCAB18C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4016747"/>
              </p:ext>
            </p:extLst>
          </p:nvPr>
        </p:nvGraphicFramePr>
        <p:xfrm>
          <a:off x="2088860" y="2397608"/>
          <a:ext cx="4414040" cy="3155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78542E26-9AE4-42F8-B2B2-275C92B4CA38}"/>
              </a:ext>
            </a:extLst>
          </p:cNvPr>
          <p:cNvSpPr txBox="1"/>
          <p:nvPr/>
        </p:nvSpPr>
        <p:spPr>
          <a:xfrm>
            <a:off x="3498089" y="1997988"/>
            <a:ext cx="2087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90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2B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Saved for Retirement*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C76417-653A-4E41-829F-881CD682FA90}"/>
              </a:ext>
            </a:extLst>
          </p:cNvPr>
          <p:cNvSpPr txBox="1"/>
          <p:nvPr/>
        </p:nvSpPr>
        <p:spPr>
          <a:xfrm>
            <a:off x="268184" y="6306418"/>
            <a:ext cx="1547218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121906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*Numeric open ended questions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762780-2258-4BD3-8536-2E547FA01641}"/>
              </a:ext>
            </a:extLst>
          </p:cNvPr>
          <p:cNvSpPr txBox="1"/>
          <p:nvPr/>
        </p:nvSpPr>
        <p:spPr>
          <a:xfrm>
            <a:off x="6552971" y="2515539"/>
            <a:ext cx="20050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2B49"/>
                </a:solidFill>
              </a:rPr>
              <a:t>Average Retirement Savings:</a:t>
            </a:r>
          </a:p>
          <a:p>
            <a:pPr algn="ctr"/>
            <a:r>
              <a:rPr lang="en-US" sz="1400" i="1" dirty="0">
                <a:solidFill>
                  <a:srgbClr val="002B49"/>
                </a:solidFill>
              </a:rPr>
              <a:t>(2023 Mean)</a:t>
            </a:r>
          </a:p>
          <a:p>
            <a:pPr algn="ctr"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</a:rPr>
              <a:t>$89,300</a:t>
            </a:r>
            <a:endParaRPr lang="en-US" sz="1400" b="1" dirty="0">
              <a:solidFill>
                <a:srgbClr val="002B49"/>
              </a:solidFill>
            </a:endParaRPr>
          </a:p>
          <a:p>
            <a:pPr algn="ctr"/>
            <a:r>
              <a:rPr lang="en-US" sz="1400" i="1" dirty="0">
                <a:solidFill>
                  <a:srgbClr val="002B49"/>
                </a:solidFill>
              </a:rPr>
              <a:t>(2022 Mean)</a:t>
            </a:r>
          </a:p>
          <a:p>
            <a:pPr algn="ctr"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</a:rPr>
              <a:t>$86,900</a:t>
            </a:r>
          </a:p>
          <a:p>
            <a:pPr algn="ctr"/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E4E9C0-95F7-794E-AF4E-FF75C1C5663E}"/>
              </a:ext>
            </a:extLst>
          </p:cNvPr>
          <p:cNvSpPr txBox="1"/>
          <p:nvPr/>
        </p:nvSpPr>
        <p:spPr>
          <a:xfrm>
            <a:off x="8399482" y="6519629"/>
            <a:ext cx="2863284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050" baseline="30000" dirty="0">
                <a:solidFill>
                  <a:srgbClr val="4A4A4A"/>
                </a:solidFill>
              </a:rPr>
              <a:t>1 </a:t>
            </a:r>
            <a:r>
              <a:rPr lang="en-US" sz="1050" dirty="0">
                <a:solidFill>
                  <a:srgbClr val="4A4A4A"/>
                </a:solidFill>
                <a:hlinkClick r:id="rId4"/>
              </a:rPr>
              <a:t>U.S. BLS 12-month % change for February 2023.</a:t>
            </a:r>
            <a:endParaRPr lang="en-US" sz="1050" dirty="0">
              <a:solidFill>
                <a:srgbClr val="4A4A4A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E197B98-5CB4-3A8E-72B4-02AFF1166C9E}"/>
              </a:ext>
            </a:extLst>
          </p:cNvPr>
          <p:cNvSpPr/>
          <p:nvPr/>
        </p:nvSpPr>
        <p:spPr>
          <a:xfrm>
            <a:off x="6502900" y="2361651"/>
            <a:ext cx="2103206" cy="1886946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96226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22AE94-8F4B-4AFD-D4EC-A66F3F805A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7DF5F4-1935-4A39-BC37-1B356F3817BA}" type="slidenum">
              <a:rPr lang="en-US" smtClean="0">
                <a:solidFill>
                  <a:srgbClr val="4A4A4A">
                    <a:tint val="75000"/>
                  </a:srgbClr>
                </a:solidFill>
              </a:rPr>
              <a:pPr/>
              <a:t>5</a:t>
            </a:fld>
            <a:endParaRPr lang="en-US">
              <a:solidFill>
                <a:srgbClr val="4A4A4A">
                  <a:tint val="75000"/>
                </a:srgb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F59D1A-F570-4425-58DE-8C54F03D7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4389"/>
            <a:ext cx="10972800" cy="644022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altLang="en-US" sz="2000" dirty="0">
                <a:cs typeface="Times New Roman" panose="02020603050405020304" pitchFamily="18" charset="0"/>
              </a:rPr>
              <a:t>Among age groups, people in their 50s expect to need the most for a comfortable retirement – over $1.5 million. The numbers drop considerably for people in their 60s and 70s. </a:t>
            </a:r>
            <a:endParaRPr lang="en-US" sz="2000" dirty="0"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DA034C9-390D-5D14-7A67-950D4EC2146A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190042109"/>
              </p:ext>
            </p:extLst>
          </p:nvPr>
        </p:nvGraphicFramePr>
        <p:xfrm>
          <a:off x="1164934" y="2567031"/>
          <a:ext cx="9387282" cy="206369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453940">
                  <a:extLst>
                    <a:ext uri="{9D8B030D-6E8A-4147-A177-3AD203B41FA5}">
                      <a16:colId xmlns:a16="http://schemas.microsoft.com/office/drawing/2014/main" val="2078274221"/>
                    </a:ext>
                  </a:extLst>
                </a:gridCol>
                <a:gridCol w="1094254">
                  <a:extLst>
                    <a:ext uri="{9D8B030D-6E8A-4147-A177-3AD203B41FA5}">
                      <a16:colId xmlns:a16="http://schemas.microsoft.com/office/drawing/2014/main" val="800609433"/>
                    </a:ext>
                  </a:extLst>
                </a:gridCol>
                <a:gridCol w="1094254">
                  <a:extLst>
                    <a:ext uri="{9D8B030D-6E8A-4147-A177-3AD203B41FA5}">
                      <a16:colId xmlns:a16="http://schemas.microsoft.com/office/drawing/2014/main" val="510392986"/>
                    </a:ext>
                  </a:extLst>
                </a:gridCol>
                <a:gridCol w="1094254">
                  <a:extLst>
                    <a:ext uri="{9D8B030D-6E8A-4147-A177-3AD203B41FA5}">
                      <a16:colId xmlns:a16="http://schemas.microsoft.com/office/drawing/2014/main" val="3963507122"/>
                    </a:ext>
                  </a:extLst>
                </a:gridCol>
                <a:gridCol w="1094254">
                  <a:extLst>
                    <a:ext uri="{9D8B030D-6E8A-4147-A177-3AD203B41FA5}">
                      <a16:colId xmlns:a16="http://schemas.microsoft.com/office/drawing/2014/main" val="3172032222"/>
                    </a:ext>
                  </a:extLst>
                </a:gridCol>
                <a:gridCol w="1185442">
                  <a:extLst>
                    <a:ext uri="{9D8B030D-6E8A-4147-A177-3AD203B41FA5}">
                      <a16:colId xmlns:a16="http://schemas.microsoft.com/office/drawing/2014/main" val="973834028"/>
                    </a:ext>
                  </a:extLst>
                </a:gridCol>
                <a:gridCol w="1185442">
                  <a:extLst>
                    <a:ext uri="{9D8B030D-6E8A-4147-A177-3AD203B41FA5}">
                      <a16:colId xmlns:a16="http://schemas.microsoft.com/office/drawing/2014/main" val="2371873824"/>
                    </a:ext>
                  </a:extLst>
                </a:gridCol>
                <a:gridCol w="1185442">
                  <a:extLst>
                    <a:ext uri="{9D8B030D-6E8A-4147-A177-3AD203B41FA5}">
                      <a16:colId xmlns:a16="http://schemas.microsoft.com/office/drawing/2014/main" val="3362637247"/>
                    </a:ext>
                  </a:extLst>
                </a:gridCol>
              </a:tblGrid>
              <a:tr h="3992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All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30s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40s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50s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60s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70s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340418"/>
                  </a:ext>
                </a:extLst>
              </a:tr>
              <a:tr h="8322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Amount expected to need for retirement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$1.27M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$1.20M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$1.44M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$1.28M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$1.56M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$968K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$936K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3289499"/>
                  </a:ext>
                </a:extLst>
              </a:tr>
              <a:tr h="8322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Amount saved for retirement currently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$89,300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$35,800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$67,400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$77,400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$110,900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$112,500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$113,900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405129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431868E-3073-9857-D7DB-B46476CFA583}"/>
              </a:ext>
            </a:extLst>
          </p:cNvPr>
          <p:cNvSpPr txBox="1"/>
          <p:nvPr/>
        </p:nvSpPr>
        <p:spPr>
          <a:xfrm>
            <a:off x="268184" y="6312252"/>
            <a:ext cx="7699746" cy="50783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kumimoji="0" lang="en-US" sz="900" b="1" i="0" u="sng" strike="noStrike" kern="1200" cap="none" spc="0" normalizeH="0" baseline="0" noProof="0" dirty="0">
                <a:ln>
                  <a:noFill/>
                </a:ln>
                <a:solidFill>
                  <a:srgbClr val="002B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BASE: ALL QUALIFIED RESPONDENTS – </a:t>
            </a: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2023 Gen Pop (n=2740)</a:t>
            </a:r>
            <a:endParaRPr kumimoji="0" lang="en-US" sz="900" b="1" i="0" u="sng" strike="noStrike" kern="1200" cap="none" spc="0" normalizeH="0" baseline="0" noProof="0" dirty="0">
              <a:ln>
                <a:noFill/>
              </a:ln>
              <a:solidFill>
                <a:srgbClr val="002B4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2190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2B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Q1825.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2B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much money do you have saved for retirement (from all sources including 401(k), IRA, pension, bank accounts, etc.)?</a:t>
            </a:r>
          </a:p>
          <a:p>
            <a:pPr defTabSz="1219064">
              <a:defRPr/>
            </a:pPr>
            <a:r>
              <a:rPr lang="en-US" sz="900" b="1" dirty="0">
                <a:solidFill>
                  <a:srgbClr val="002B49"/>
                </a:solidFill>
              </a:rPr>
              <a:t>Q54. </a:t>
            </a:r>
            <a:r>
              <a:rPr lang="en-US" sz="900" dirty="0">
                <a:solidFill>
                  <a:srgbClr val="002B49"/>
                </a:solidFill>
              </a:rPr>
              <a:t>In a specific dollar amount, how much do you think you will need to save in order to retire comfortably?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2B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325946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6A40EBC-D043-401C-AA68-969128BB0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7DF5F4-1935-4A39-BC37-1B356F3817BA}" type="slidenum">
              <a:rPr lang="en-US" smtClean="0">
                <a:solidFill>
                  <a:srgbClr val="4A4A4A">
                    <a:tint val="75000"/>
                  </a:srgbClr>
                </a:solidFill>
              </a:rPr>
              <a:pPr/>
              <a:t>6</a:t>
            </a:fld>
            <a:endParaRPr lang="en-US" dirty="0">
              <a:solidFill>
                <a:srgbClr val="4A4A4A">
                  <a:tint val="75000"/>
                </a:srgbClr>
              </a:solidFill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5C9CB639-B8FC-4EF1-B441-55BF778FF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4390"/>
            <a:ext cx="10972800" cy="642035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000" dirty="0">
                <a:cs typeface="Times New Roman" panose="02020603050405020304" pitchFamily="18" charset="0"/>
              </a:rPr>
              <a:t>Among generations, Gen Z is the most confident they’ll be financially prepared for retirement when the time comes.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4BAC8A-3FD6-4972-B76B-F9395C80CF13}"/>
              </a:ext>
            </a:extLst>
          </p:cNvPr>
          <p:cNvSpPr txBox="1"/>
          <p:nvPr/>
        </p:nvSpPr>
        <p:spPr>
          <a:xfrm>
            <a:off x="268184" y="6386624"/>
            <a:ext cx="4599317" cy="3672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u="sng" dirty="0">
                <a:solidFill>
                  <a:srgbClr val="0E497B"/>
                </a:solidFill>
                <a:effectLst/>
                <a:ea typeface="Arial" panose="020B0604020202020204" pitchFamily="34" charset="0"/>
              </a:rPr>
              <a:t>BASE: NON-RETIREES 2023 Gen Pop (n=2107)</a:t>
            </a:r>
            <a:endParaRPr lang="en-US" sz="800" dirty="0">
              <a:solidFill>
                <a:srgbClr val="0E497B"/>
              </a:solidFill>
              <a:effectLst/>
              <a:ea typeface="Calibri" panose="020F0502020204030204" pitchFamily="34" charset="0"/>
            </a:endParaRPr>
          </a:p>
          <a:p>
            <a:pPr marL="2286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rgbClr val="0E497B"/>
                </a:solidFill>
                <a:effectLst/>
                <a:ea typeface="Arial" panose="020B0604020202020204" pitchFamily="34" charset="0"/>
              </a:rPr>
              <a:t>Q24.	Do you think you will be financially prepared for retirement when the time comes?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2990D6A-8D9B-4290-A06C-8A19DBA8572C}"/>
              </a:ext>
            </a:extLst>
          </p:cNvPr>
          <p:cNvGraphicFramePr>
            <a:graphicFrameLocks noGrp="1"/>
          </p:cNvGraphicFramePr>
          <p:nvPr/>
        </p:nvGraphicFramePr>
        <p:xfrm>
          <a:off x="9009776" y="5754848"/>
          <a:ext cx="1535185" cy="457200"/>
        </p:xfrm>
        <a:graphic>
          <a:graphicData uri="http://schemas.openxmlformats.org/drawingml/2006/table">
            <a:tbl>
              <a:tblPr/>
              <a:tblGrid>
                <a:gridCol w="1535185">
                  <a:extLst>
                    <a:ext uri="{9D8B030D-6E8A-4147-A177-3AD203B41FA5}">
                      <a16:colId xmlns:a16="http://schemas.microsoft.com/office/drawing/2014/main" val="11666212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6099238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C6961C3-A2B1-4842-A74D-D34907513CFF}"/>
              </a:ext>
            </a:extLst>
          </p:cNvPr>
          <p:cNvGraphicFramePr>
            <a:graphicFrameLocks noGrp="1"/>
          </p:cNvGraphicFramePr>
          <p:nvPr/>
        </p:nvGraphicFramePr>
        <p:xfrm>
          <a:off x="9026554" y="5771626"/>
          <a:ext cx="1585519" cy="457200"/>
        </p:xfrm>
        <a:graphic>
          <a:graphicData uri="http://schemas.openxmlformats.org/drawingml/2006/table">
            <a:tbl>
              <a:tblPr/>
              <a:tblGrid>
                <a:gridCol w="1585519">
                  <a:extLst>
                    <a:ext uri="{9D8B030D-6E8A-4147-A177-3AD203B41FA5}">
                      <a16:colId xmlns:a16="http://schemas.microsoft.com/office/drawing/2014/main" val="40356641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301595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6D48774-05D6-19D6-C147-212CD18169B2}"/>
              </a:ext>
            </a:extLst>
          </p:cNvPr>
          <p:cNvSpPr txBox="1"/>
          <p:nvPr/>
        </p:nvSpPr>
        <p:spPr>
          <a:xfrm>
            <a:off x="3307984" y="2213262"/>
            <a:ext cx="4109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</a:rPr>
              <a:t>Do you think you will be financially prepared for retirement when the time comes? 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C2739DB4-E7FE-E220-D74D-552029D441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2641925"/>
              </p:ext>
            </p:extLst>
          </p:nvPr>
        </p:nvGraphicFramePr>
        <p:xfrm>
          <a:off x="2456358" y="2840993"/>
          <a:ext cx="4386456" cy="3137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8A90F45-5C40-9B39-DE11-9631D72ECF13}"/>
              </a:ext>
            </a:extLst>
          </p:cNvPr>
          <p:cNvCxnSpPr/>
          <p:nvPr/>
        </p:nvCxnSpPr>
        <p:spPr>
          <a:xfrm>
            <a:off x="6411282" y="3544096"/>
            <a:ext cx="704896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3" name="Table 25">
            <a:extLst>
              <a:ext uri="{FF2B5EF4-FFF2-40B4-BE49-F238E27FC236}">
                <a16:creationId xmlns:a16="http://schemas.microsoft.com/office/drawing/2014/main" id="{45BCE4A1-D032-E8EB-2B1D-58E3A0F61B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757028"/>
              </p:ext>
            </p:extLst>
          </p:nvPr>
        </p:nvGraphicFramePr>
        <p:xfrm>
          <a:off x="7262421" y="3449332"/>
          <a:ext cx="1564338" cy="1215964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915618">
                  <a:extLst>
                    <a:ext uri="{9D8B030D-6E8A-4147-A177-3AD203B41FA5}">
                      <a16:colId xmlns:a16="http://schemas.microsoft.com/office/drawing/2014/main" val="750183223"/>
                    </a:ext>
                  </a:extLst>
                </a:gridCol>
                <a:gridCol w="648720">
                  <a:extLst>
                    <a:ext uri="{9D8B030D-6E8A-4147-A177-3AD203B41FA5}">
                      <a16:colId xmlns:a16="http://schemas.microsoft.com/office/drawing/2014/main" val="276874625"/>
                    </a:ext>
                  </a:extLst>
                </a:gridCol>
              </a:tblGrid>
              <a:tr h="30399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Gen Z </a:t>
                      </a:r>
                    </a:p>
                  </a:txBody>
                  <a:tcPr marL="0" marR="0"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65% </a:t>
                      </a:r>
                    </a:p>
                  </a:txBody>
                  <a:tcPr marL="0" marR="0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2360551"/>
                  </a:ext>
                </a:extLst>
              </a:tr>
              <a:tr h="30399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Millennials</a:t>
                      </a:r>
                    </a:p>
                  </a:txBody>
                  <a:tcPr marL="0" marR="0"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54%  </a:t>
                      </a:r>
                    </a:p>
                  </a:txBody>
                  <a:tcPr marL="0" marR="0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398532"/>
                  </a:ext>
                </a:extLst>
              </a:tr>
              <a:tr h="30399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Gen X </a:t>
                      </a:r>
                    </a:p>
                  </a:txBody>
                  <a:tcPr marL="0" marR="0"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45%</a:t>
                      </a:r>
                    </a:p>
                  </a:txBody>
                  <a:tcPr marL="0" marR="0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984869"/>
                  </a:ext>
                </a:extLst>
              </a:tr>
              <a:tr h="30399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Boomers +</a:t>
                      </a:r>
                    </a:p>
                  </a:txBody>
                  <a:tcPr marL="0" marR="0"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52%</a:t>
                      </a:r>
                    </a:p>
                  </a:txBody>
                  <a:tcPr marL="0" marR="0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0408032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D2A97023-E7C8-85E5-D973-5D0AC907969E}"/>
              </a:ext>
            </a:extLst>
          </p:cNvPr>
          <p:cNvSpPr txBox="1"/>
          <p:nvPr/>
        </p:nvSpPr>
        <p:spPr>
          <a:xfrm>
            <a:off x="7290414" y="3195205"/>
            <a:ext cx="1266764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100" b="1" dirty="0">
                <a:solidFill>
                  <a:schemeClr val="tx2"/>
                </a:solidFill>
              </a:rPr>
              <a:t>% of Non-Retirees</a:t>
            </a:r>
          </a:p>
        </p:txBody>
      </p:sp>
    </p:spTree>
    <p:extLst>
      <p:ext uri="{BB962C8B-B14F-4D97-AF65-F5344CB8AC3E}">
        <p14:creationId xmlns:p14="http://schemas.microsoft.com/office/powerpoint/2010/main" val="264909427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DECEF8-29B0-4836-A6E5-FF0474E9CB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398" y="6356350"/>
            <a:ext cx="341417" cy="365125"/>
          </a:xfrm>
        </p:spPr>
        <p:txBody>
          <a:bodyPr/>
          <a:lstStyle/>
          <a:p>
            <a:pPr>
              <a:defRPr/>
            </a:pPr>
            <a:fld id="{BF7DF5F4-1935-4A39-BC37-1B356F3817BA}" type="slidenum">
              <a:rPr lang="en-US" smtClean="0">
                <a:solidFill>
                  <a:srgbClr val="4A4A4A">
                    <a:tint val="75000"/>
                  </a:srgbClr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4A4A4A">
                  <a:tint val="75000"/>
                </a:srgb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5D88079-76D3-40DB-9EFE-5BDE850BE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4390"/>
            <a:ext cx="10972800" cy="314702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000" dirty="0">
                <a:cs typeface="Times New Roman" panose="02020603050405020304" pitchFamily="18" charset="0"/>
              </a:rPr>
              <a:t>Americans on average plan to work until the age of 65, up from 64 last year and 62.6 in 2021. 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55AF5753-A02D-44B0-8109-E46D2488A4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7585058"/>
              </p:ext>
            </p:extLst>
          </p:nvPr>
        </p:nvGraphicFramePr>
        <p:xfrm>
          <a:off x="1046775" y="1899961"/>
          <a:ext cx="6238874" cy="3990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C1B70CB4-CDAC-4E98-B25E-A3B42AA2C8C6}"/>
              </a:ext>
            </a:extLst>
          </p:cNvPr>
          <p:cNvSpPr txBox="1"/>
          <p:nvPr/>
        </p:nvSpPr>
        <p:spPr>
          <a:xfrm>
            <a:off x="268183" y="6425441"/>
            <a:ext cx="8595159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914400"/>
            <a:r>
              <a:rPr lang="en-US" sz="900" b="1" u="sng" dirty="0">
                <a:solidFill>
                  <a:srgbClr val="0E497B"/>
                </a:solidFill>
              </a:rPr>
              <a:t>BASE: QUALIIED RESPONDENTS– 2023 Gen Pop (n=2740)</a:t>
            </a:r>
          </a:p>
          <a:p>
            <a:pPr defTabSz="914400"/>
            <a:r>
              <a:rPr lang="en-US" sz="900" b="1" dirty="0">
                <a:solidFill>
                  <a:srgbClr val="0E497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Q1035. </a:t>
            </a:r>
            <a:r>
              <a:rPr lang="en-US" sz="900" dirty="0">
                <a:solidFill>
                  <a:srgbClr val="0E497B"/>
                </a:solidFill>
              </a:rPr>
              <a:t>How long do you anticipate you will work before you retire?</a:t>
            </a:r>
            <a:endParaRPr lang="en-US" sz="1100" dirty="0">
              <a:solidFill>
                <a:srgbClr val="0E497B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4BD0E1-1408-454D-9264-5EA6485A3FBB}"/>
              </a:ext>
            </a:extLst>
          </p:cNvPr>
          <p:cNvSpPr txBox="1"/>
          <p:nvPr/>
        </p:nvSpPr>
        <p:spPr>
          <a:xfrm>
            <a:off x="3084616" y="5890936"/>
            <a:ext cx="3011384" cy="237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050" i="1" dirty="0"/>
              <a:t>26% indicated they ‘already retired’ in 2023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E30FAA02-8AC2-4585-B074-091C5492A9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648948"/>
              </p:ext>
            </p:extLst>
          </p:nvPr>
        </p:nvGraphicFramePr>
        <p:xfrm>
          <a:off x="7732199" y="2714286"/>
          <a:ext cx="3850199" cy="21109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87893">
                  <a:extLst>
                    <a:ext uri="{9D8B030D-6E8A-4147-A177-3AD203B41FA5}">
                      <a16:colId xmlns:a16="http://schemas.microsoft.com/office/drawing/2014/main" val="3486892287"/>
                    </a:ext>
                  </a:extLst>
                </a:gridCol>
                <a:gridCol w="1662306">
                  <a:extLst>
                    <a:ext uri="{9D8B030D-6E8A-4147-A177-3AD203B41FA5}">
                      <a16:colId xmlns:a16="http://schemas.microsoft.com/office/drawing/2014/main" val="3584101703"/>
                    </a:ext>
                  </a:extLst>
                </a:gridCol>
              </a:tblGrid>
              <a:tr h="312661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Mean Age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66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 Z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D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9425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Millennials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D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8021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 X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7629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Boomers+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D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80508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19368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Disciplined Planner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40" rtl="0" eaLnBrk="1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579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Undisciplined Planner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D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40" rtl="0" eaLnBrk="1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D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95966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2BD2156-84F2-C2A4-5280-DEA4EF18EC56}"/>
              </a:ext>
            </a:extLst>
          </p:cNvPr>
          <p:cNvSpPr txBox="1"/>
          <p:nvPr/>
        </p:nvSpPr>
        <p:spPr>
          <a:xfrm>
            <a:off x="898279" y="1366897"/>
            <a:ext cx="609460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</a:rPr>
              <a:t>How long do you anticipate you will work before you retire?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817C96-800E-045F-F728-76D2EB277150}"/>
              </a:ext>
            </a:extLst>
          </p:cNvPr>
          <p:cNvSpPr txBox="1"/>
          <p:nvPr/>
        </p:nvSpPr>
        <p:spPr>
          <a:xfrm>
            <a:off x="4827580" y="2225757"/>
            <a:ext cx="224433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2B49"/>
                </a:solidFill>
              </a:rPr>
              <a:t>Mean Age</a:t>
            </a:r>
          </a:p>
          <a:p>
            <a:r>
              <a:rPr lang="en-US" sz="1400" b="1" dirty="0">
                <a:solidFill>
                  <a:srgbClr val="002B49"/>
                </a:solidFill>
              </a:rPr>
              <a:t>2023	 : 65 Years Old</a:t>
            </a:r>
          </a:p>
          <a:p>
            <a:pPr>
              <a:tabLst>
                <a:tab pos="1371600" algn="r"/>
              </a:tabLst>
            </a:pPr>
            <a:r>
              <a:rPr lang="en-US" sz="1400" b="1" dirty="0">
                <a:solidFill>
                  <a:srgbClr val="0E497B"/>
                </a:solidFill>
              </a:rPr>
              <a:t>2022               : 64 Years Old</a:t>
            </a:r>
          </a:p>
          <a:p>
            <a:pPr>
              <a:tabLst>
                <a:tab pos="1371600" algn="r"/>
              </a:tabLst>
            </a:pPr>
            <a:r>
              <a:rPr lang="en-US" sz="1400" b="1" dirty="0">
                <a:solidFill>
                  <a:srgbClr val="0E497B">
                    <a:lumMod val="60000"/>
                    <a:lumOff val="40000"/>
                  </a:srgbClr>
                </a:solidFill>
              </a:rPr>
              <a:t>2021 	              : 63 Years Old</a:t>
            </a:r>
            <a:endParaRPr lang="en-US" sz="1400" b="1" dirty="0">
              <a:solidFill>
                <a:srgbClr val="002B49"/>
              </a:solidFill>
            </a:endParaRPr>
          </a:p>
          <a:p>
            <a:pPr>
              <a:tabLst>
                <a:tab pos="1371600" algn="r"/>
              </a:tabLst>
            </a:pPr>
            <a:endParaRPr lang="en-US" sz="1400" b="1" dirty="0">
              <a:solidFill>
                <a:srgbClr val="002B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39922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148D1D-70AE-BA07-28F4-A63C88442B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7DF5F4-1935-4A39-BC37-1B356F3817BA}" type="slidenum">
              <a:rPr lang="en-US" smtClean="0">
                <a:solidFill>
                  <a:srgbClr val="4A4A4A">
                    <a:tint val="75000"/>
                  </a:srgbClr>
                </a:solidFill>
              </a:rPr>
              <a:pPr/>
              <a:t>8</a:t>
            </a:fld>
            <a:endParaRPr lang="en-US" dirty="0">
              <a:solidFill>
                <a:srgbClr val="4A4A4A">
                  <a:tint val="75000"/>
                </a:srgb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95F2419-4D89-3E40-EA61-1464B6AD5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4390"/>
            <a:ext cx="10972800" cy="314702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000" dirty="0">
                <a:cs typeface="Times New Roman" panose="02020603050405020304" pitchFamily="18" charset="0"/>
              </a:rPr>
              <a:t>Americans are most looking forward to relaxing, family time and traveling in retirement.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D71BB8E-A2D1-F13E-F5F7-67A12F97F6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8426327"/>
              </p:ext>
            </p:extLst>
          </p:nvPr>
        </p:nvGraphicFramePr>
        <p:xfrm>
          <a:off x="2760655" y="1750042"/>
          <a:ext cx="5718082" cy="4046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9B21150-3610-3886-0295-DFE701C2F5B4}"/>
              </a:ext>
            </a:extLst>
          </p:cNvPr>
          <p:cNvSpPr txBox="1"/>
          <p:nvPr/>
        </p:nvSpPr>
        <p:spPr>
          <a:xfrm>
            <a:off x="268184" y="6386624"/>
            <a:ext cx="9819092" cy="3672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u="sng" dirty="0">
                <a:solidFill>
                  <a:srgbClr val="0E497B"/>
                </a:solidFill>
              </a:rPr>
              <a:t>BASE: NON-RETIREES:</a:t>
            </a:r>
            <a:r>
              <a:rPr lang="en-US" sz="800" b="1" u="sng" dirty="0">
                <a:solidFill>
                  <a:srgbClr val="0E497B"/>
                </a:solidFill>
                <a:effectLst/>
                <a:ea typeface="Arial" panose="020B0604020202020204" pitchFamily="34" charset="0"/>
              </a:rPr>
              <a:t> Gen Pop (n=2107)</a:t>
            </a:r>
            <a:endParaRPr lang="en-US" sz="800" b="1" u="sng" dirty="0">
              <a:solidFill>
                <a:srgbClr val="0E497B"/>
              </a:solidFill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rgbClr val="0E497B"/>
                </a:solidFill>
              </a:rPr>
              <a:t>Q2314 What are you most looking forward to about retirement?  Please select all that apply.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D87454-66DD-3F0F-BC8A-4E9C62F33DCA}"/>
              </a:ext>
            </a:extLst>
          </p:cNvPr>
          <p:cNvSpPr txBox="1"/>
          <p:nvPr/>
        </p:nvSpPr>
        <p:spPr>
          <a:xfrm>
            <a:off x="3805533" y="1319630"/>
            <a:ext cx="3459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2B49"/>
                </a:solidFill>
              </a:rPr>
              <a:t>What are you </a:t>
            </a:r>
            <a:r>
              <a:rPr lang="en-US" sz="1400" b="1" u="sng" dirty="0">
                <a:solidFill>
                  <a:srgbClr val="002B49"/>
                </a:solidFill>
              </a:rPr>
              <a:t>most looking forward </a:t>
            </a:r>
            <a:r>
              <a:rPr lang="en-US" sz="1400" b="1" dirty="0">
                <a:solidFill>
                  <a:srgbClr val="002B49"/>
                </a:solidFill>
              </a:rPr>
              <a:t>to about retirement?  </a:t>
            </a:r>
          </a:p>
        </p:txBody>
      </p:sp>
    </p:spTree>
    <p:extLst>
      <p:ext uri="{BB962C8B-B14F-4D97-AF65-F5344CB8AC3E}">
        <p14:creationId xmlns:p14="http://schemas.microsoft.com/office/powerpoint/2010/main" val="411804074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148D1D-70AE-BA07-28F4-A63C88442B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7DF5F4-1935-4A39-BC37-1B356F3817BA}" type="slidenum">
              <a:rPr lang="en-US" smtClean="0">
                <a:solidFill>
                  <a:srgbClr val="4A4A4A">
                    <a:tint val="75000"/>
                  </a:srgbClr>
                </a:solidFill>
              </a:rPr>
              <a:pPr/>
              <a:t>9</a:t>
            </a:fld>
            <a:endParaRPr lang="en-US" dirty="0">
              <a:solidFill>
                <a:srgbClr val="4A4A4A">
                  <a:tint val="75000"/>
                </a:srgb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95F2419-4D89-3E40-EA61-1464B6AD5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4390"/>
            <a:ext cx="10972800" cy="314702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000" dirty="0">
                <a:cs typeface="Times New Roman" panose="02020603050405020304" pitchFamily="18" charset="0"/>
              </a:rPr>
              <a:t>Americans are most concerned with declining heath and outliving savings in retirement.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B21150-3610-3886-0295-DFE701C2F5B4}"/>
              </a:ext>
            </a:extLst>
          </p:cNvPr>
          <p:cNvSpPr txBox="1"/>
          <p:nvPr/>
        </p:nvSpPr>
        <p:spPr>
          <a:xfrm>
            <a:off x="268184" y="6386624"/>
            <a:ext cx="9819092" cy="3672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u="sng" dirty="0">
                <a:solidFill>
                  <a:srgbClr val="0E497B"/>
                </a:solidFill>
              </a:rPr>
              <a:t>BASE: NON-RETIREES:</a:t>
            </a:r>
            <a:r>
              <a:rPr lang="en-US" sz="800" b="1" u="sng" dirty="0">
                <a:solidFill>
                  <a:srgbClr val="0E497B"/>
                </a:solidFill>
                <a:effectLst/>
                <a:ea typeface="Arial" panose="020B0604020202020204" pitchFamily="34" charset="0"/>
              </a:rPr>
              <a:t> Gen Pop (n=2107)</a:t>
            </a:r>
            <a:endParaRPr lang="en-US" sz="800" b="1" u="sng" dirty="0">
              <a:solidFill>
                <a:srgbClr val="0E497B"/>
              </a:solidFill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rgbClr val="0E497B"/>
                </a:solidFill>
              </a:rPr>
              <a:t>Q2315 What are your biggest fears / concerns about retirement?  Please select all that apply.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C4D149E7-6B02-88C7-67B0-EEB810336F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7832822"/>
              </p:ext>
            </p:extLst>
          </p:nvPr>
        </p:nvGraphicFramePr>
        <p:xfrm>
          <a:off x="2591719" y="2001600"/>
          <a:ext cx="6265265" cy="4046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733C818C-A5DB-847B-A525-BC36164A0CDB}"/>
              </a:ext>
            </a:extLst>
          </p:cNvPr>
          <p:cNvSpPr txBox="1"/>
          <p:nvPr/>
        </p:nvSpPr>
        <p:spPr>
          <a:xfrm>
            <a:off x="3766356" y="1512576"/>
            <a:ext cx="3459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2B49"/>
                </a:solidFill>
              </a:rPr>
              <a:t>What are your </a:t>
            </a:r>
            <a:r>
              <a:rPr lang="en-US" sz="1400" b="1" u="sng" dirty="0">
                <a:solidFill>
                  <a:srgbClr val="002B49"/>
                </a:solidFill>
              </a:rPr>
              <a:t>biggest fears / concerns </a:t>
            </a:r>
            <a:r>
              <a:rPr lang="en-US" sz="1400" b="1" dirty="0">
                <a:solidFill>
                  <a:srgbClr val="002B49"/>
                </a:solidFill>
              </a:rPr>
              <a:t>about retirement?  </a:t>
            </a:r>
          </a:p>
        </p:txBody>
      </p:sp>
    </p:spTree>
    <p:extLst>
      <p:ext uri="{BB962C8B-B14F-4D97-AF65-F5344CB8AC3E}">
        <p14:creationId xmlns:p14="http://schemas.microsoft.com/office/powerpoint/2010/main" val="338541429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BRAND v3">
  <a:themeElements>
    <a:clrScheme name="Evolved Brand">
      <a:dk1>
        <a:srgbClr val="4A4A4A"/>
      </a:dk1>
      <a:lt1>
        <a:srgbClr val="FFFFFF"/>
      </a:lt1>
      <a:dk2>
        <a:srgbClr val="0E497B"/>
      </a:dk2>
      <a:lt2>
        <a:srgbClr val="EDF0F3"/>
      </a:lt2>
      <a:accent1>
        <a:srgbClr val="83D4F1"/>
      </a:accent1>
      <a:accent2>
        <a:srgbClr val="FFB81C"/>
      </a:accent2>
      <a:accent3>
        <a:srgbClr val="2DADAA"/>
      </a:accent3>
      <a:accent4>
        <a:srgbClr val="ABD864"/>
      </a:accent4>
      <a:accent5>
        <a:srgbClr val="F36F35"/>
      </a:accent5>
      <a:accent6>
        <a:srgbClr val="4689C4"/>
      </a:accent6>
      <a:hlink>
        <a:srgbClr val="0E497B"/>
      </a:hlink>
      <a:folHlink>
        <a:srgbClr val="83D4F1"/>
      </a:folHlink>
    </a:clrScheme>
    <a:fontScheme name="Custom 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M_Powerpoint_Template_2018  -  Read-Only" id="{EB5E8D94-9D7B-45E4-A275-2C35549D5E00}" vid="{620C90BE-DBFC-4ECD-8EF6-51DBF605B0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5669</TotalTime>
  <Words>1360</Words>
  <Application>Microsoft Office PowerPoint</Application>
  <PresentationFormat>Widescreen</PresentationFormat>
  <Paragraphs>203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</vt:lpstr>
      <vt:lpstr>Calibri Light</vt:lpstr>
      <vt:lpstr>1_BRAND v3</vt:lpstr>
      <vt:lpstr>2023 Planning &amp; Progress Study</vt:lpstr>
      <vt:lpstr>Background &amp; Methodology</vt:lpstr>
      <vt:lpstr>Americans believe they will need $1.27 million to retire comfortably, up from $1.25 million reported last year. </vt:lpstr>
      <vt:lpstr>The average amount that U.S. adults have saved for retirement modestly increased by 3% to $89,300 from $86,869 in 2022. </vt:lpstr>
      <vt:lpstr>Among age groups, people in their 50s expect to need the most for a comfortable retirement – over $1.5 million. The numbers drop considerably for people in their 60s and 70s. </vt:lpstr>
      <vt:lpstr>Among generations, Gen Z is the most confident they’ll be financially prepared for retirement when the time comes. </vt:lpstr>
      <vt:lpstr>Americans on average plan to work until the age of 65, up from 64 last year and 62.6 in 2021. </vt:lpstr>
      <vt:lpstr>Americans are most looking forward to relaxing, family time and traveling in retirement. </vt:lpstr>
      <vt:lpstr>Americans are most concerned with declining heath and outliving savings in retirement. </vt:lpstr>
      <vt:lpstr>On average, Americans say there is a 45% chance they outlive their savings. </vt:lpstr>
      <vt:lpstr>One third (33%) haven’t taken any steps to address the possibility of outliving their savings. </vt:lpstr>
      <vt:lpstr>Three in ten (28%) Americans think it's likely they'll live to a 100. Expectations are much greater among younger adults. </vt:lpstr>
      <vt:lpstr>Gen Z seeks to retire at age 60 – and many believe they will live to age 100.</vt:lpstr>
      <vt:lpstr>More than four in ten Americans (42%) can imagine a time when Social Security no longer exists. </vt:lpstr>
      <vt:lpstr>People are relying on Social Security to provide 28% of their overall retirement funding, more than personal savings (22%) and equal to retirement savings (28%).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Among U.S. adults who carry debt, they held an average of $22,354 excluding mortgages in February when the research was conducted. The long-term trend line showed a 25% drop over three years.</dc:title>
  <dc:creator>ZUKNIK, SHALAN</dc:creator>
  <cp:lastModifiedBy>Rachelle Gaynor</cp:lastModifiedBy>
  <cp:revision>60</cp:revision>
  <dcterms:created xsi:type="dcterms:W3CDTF">2022-08-01T15:16:58Z</dcterms:created>
  <dcterms:modified xsi:type="dcterms:W3CDTF">2023-06-05T15:37:08Z</dcterms:modified>
</cp:coreProperties>
</file>